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9"/>
  </p:notesMasterIdLst>
  <p:sldIdLst>
    <p:sldId id="256" r:id="rId2"/>
    <p:sldId id="282" r:id="rId3"/>
    <p:sldId id="263" r:id="rId4"/>
    <p:sldId id="286" r:id="rId5"/>
    <p:sldId id="261" r:id="rId6"/>
    <p:sldId id="262" r:id="rId7"/>
    <p:sldId id="258" r:id="rId8"/>
    <p:sldId id="260" r:id="rId9"/>
    <p:sldId id="257" r:id="rId10"/>
    <p:sldId id="264" r:id="rId11"/>
    <p:sldId id="259" r:id="rId12"/>
    <p:sldId id="265" r:id="rId13"/>
    <p:sldId id="271" r:id="rId14"/>
    <p:sldId id="276" r:id="rId15"/>
    <p:sldId id="272" r:id="rId16"/>
    <p:sldId id="279" r:id="rId17"/>
    <p:sldId id="266" r:id="rId18"/>
    <p:sldId id="267" r:id="rId19"/>
    <p:sldId id="268" r:id="rId20"/>
    <p:sldId id="284" r:id="rId21"/>
    <p:sldId id="280" r:id="rId22"/>
    <p:sldId id="281" r:id="rId23"/>
    <p:sldId id="269" r:id="rId24"/>
    <p:sldId id="285" r:id="rId25"/>
    <p:sldId id="278" r:id="rId26"/>
    <p:sldId id="273"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3" autoAdjust="0"/>
    <p:restoredTop sz="88686" autoAdjust="0"/>
  </p:normalViewPr>
  <p:slideViewPr>
    <p:cSldViewPr snapToGrid="0">
      <p:cViewPr varScale="1">
        <p:scale>
          <a:sx n="45" d="100"/>
          <a:sy n="45" d="100"/>
        </p:scale>
        <p:origin x="60" y="9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A2D11-85A1-4CEA-B961-D2A2F0928F83}" type="datetimeFigureOut">
              <a:rPr lang="en-US" smtClean="0"/>
              <a:t>8/31/2016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946FFD-DE09-4CB8-90F8-D8FADDF0B3DD}" type="slidenum">
              <a:rPr lang="en-US" smtClean="0"/>
              <a:t>‹#›</a:t>
            </a:fld>
            <a:endParaRPr lang="en-US" dirty="0"/>
          </a:p>
        </p:txBody>
      </p:sp>
    </p:spTree>
    <p:extLst>
      <p:ext uri="{BB962C8B-B14F-4D97-AF65-F5344CB8AC3E}">
        <p14:creationId xmlns:p14="http://schemas.microsoft.com/office/powerpoint/2010/main" val="286331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personal</a:t>
            </a:r>
            <a:r>
              <a:rPr lang="en-US" baseline="0" dirty="0" smtClean="0"/>
              <a:t> stories are what bring in new members; share your personal story because that is what will resonate the most with the new members.</a:t>
            </a:r>
          </a:p>
          <a:p>
            <a:endParaRPr lang="en-US" baseline="0" dirty="0" smtClean="0"/>
          </a:p>
          <a:p>
            <a:r>
              <a:rPr lang="en-US" baseline="0" dirty="0" smtClean="0"/>
              <a:t>Emphasize: everyone that joins Kappa Epsilon becomes part of the KE family, that family will travel with you throughout the rest of your career</a:t>
            </a:r>
            <a:endParaRPr lang="en-US" dirty="0"/>
          </a:p>
        </p:txBody>
      </p:sp>
      <p:sp>
        <p:nvSpPr>
          <p:cNvPr id="4" name="Slide Number Placeholder 3"/>
          <p:cNvSpPr>
            <a:spLocks noGrp="1"/>
          </p:cNvSpPr>
          <p:nvPr>
            <p:ph type="sldNum" sz="quarter" idx="10"/>
          </p:nvPr>
        </p:nvSpPr>
        <p:spPr/>
        <p:txBody>
          <a:bodyPr/>
          <a:lstStyle/>
          <a:p>
            <a:fld id="{05946FFD-DE09-4CB8-90F8-D8FADDF0B3DD}" type="slidenum">
              <a:rPr lang="en-US" smtClean="0"/>
              <a:t>2</a:t>
            </a:fld>
            <a:endParaRPr lang="en-US" dirty="0"/>
          </a:p>
        </p:txBody>
      </p:sp>
    </p:spTree>
    <p:extLst>
      <p:ext uri="{BB962C8B-B14F-4D97-AF65-F5344CB8AC3E}">
        <p14:creationId xmlns:p14="http://schemas.microsoft.com/office/powerpoint/2010/main" val="42149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Hazing in any form will not be tolerated by Kappa Epsilon. If it is</a:t>
            </a:r>
            <a:r>
              <a:rPr lang="en-US" baseline="0" dirty="0" smtClean="0"/>
              <a:t> learned that a chapter is hazing its prospective members or any members, Grand Council will automatically and immediately place the chapter on probation for a period no less than one year. It is also within Grand Council’s authority to revoke a chapter’s charter for hazing activities. </a:t>
            </a:r>
          </a:p>
          <a:p>
            <a:endParaRPr lang="en-US" baseline="0" dirty="0" smtClean="0"/>
          </a:p>
          <a:p>
            <a:r>
              <a:rPr lang="en-US" baseline="0" dirty="0" smtClean="0"/>
              <a:t>Participation by Kappa Epsilon members in anther organization’s hazing will be considered as hazing within Kappa Epsilon and subject to disciplinary action against the chapter by Grand Council. Should Grand Council learn that other pharmacy fraternities are hazing on any college campus, such specific incidents will be reported to the national officers of that fraternity. </a:t>
            </a:r>
          </a:p>
          <a:p>
            <a:endParaRPr lang="en-US" baseline="0" dirty="0" smtClean="0"/>
          </a:p>
          <a:p>
            <a:r>
              <a:rPr lang="en-US" baseline="0" dirty="0" smtClean="0"/>
              <a:t>The most important aspect of Kappa Epsilon’s member recruitment program is mutual respect – the initiated members must respect the prospective members and the prospective members must respect the initiated members. If respect is earned and valued in a chapter, hazing will have no place. </a:t>
            </a:r>
            <a:endParaRPr lang="en-US" dirty="0"/>
          </a:p>
        </p:txBody>
      </p:sp>
      <p:sp>
        <p:nvSpPr>
          <p:cNvPr id="4" name="Slide Number Placeholder 3"/>
          <p:cNvSpPr>
            <a:spLocks noGrp="1"/>
          </p:cNvSpPr>
          <p:nvPr>
            <p:ph type="sldNum" sz="quarter" idx="10"/>
          </p:nvPr>
        </p:nvSpPr>
        <p:spPr/>
        <p:txBody>
          <a:bodyPr/>
          <a:lstStyle/>
          <a:p>
            <a:fld id="{05946FFD-DE09-4CB8-90F8-D8FADDF0B3DD}" type="slidenum">
              <a:rPr lang="en-US" smtClean="0"/>
              <a:t>17</a:t>
            </a:fld>
            <a:endParaRPr lang="en-US" dirty="0"/>
          </a:p>
        </p:txBody>
      </p:sp>
    </p:spTree>
    <p:extLst>
      <p:ext uri="{BB962C8B-B14F-4D97-AF65-F5344CB8AC3E}">
        <p14:creationId xmlns:p14="http://schemas.microsoft.com/office/powerpoint/2010/main" val="884342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Kappa Epsilon</a:t>
            </a:r>
            <a:r>
              <a:rPr lang="en-US" baseline="0" dirty="0" smtClean="0"/>
              <a:t> members strive to live by the highest professional and moral standards, and alcohol misuse or abuse interferes with the ideals set forth by this fraternity. </a:t>
            </a:r>
          </a:p>
          <a:p>
            <a:endParaRPr lang="en-US" baseline="0" dirty="0" smtClean="0"/>
          </a:p>
          <a:p>
            <a:r>
              <a:rPr lang="en-US" baseline="0" dirty="0" smtClean="0"/>
              <a:t>Grand Council and the membership of Kappa Epsilon shall discourage the misuse of alcohol and promote responsible programs, whereby members are made aware of laws, regulations, and liabilities as governed by their city, county, state, and university. Members shall be responsible for the actions of their members and guests at all fraternity functions. Members are encouraged to make responsible decisions based on the impact their actions may have on the chapter, the Fraternity, the Professional Fraternity Association, and all other Greek letter organizations. </a:t>
            </a:r>
          </a:p>
          <a:p>
            <a:endParaRPr lang="en-US" baseline="0" dirty="0" smtClean="0"/>
          </a:p>
          <a:p>
            <a:r>
              <a:rPr lang="en-US" baseline="0" dirty="0" smtClean="0"/>
              <a:t>Additionally chapter funds may not be used to purchase food or non-alcoholic beverages for a function where alcohol is present, the use, dispensing, and/or consumption of alcoholic beverages must be in compliance with any and all legal permits under the regulation of sale and usage laws of the city, county, and state, and university regulations. In addition, all members shall respect others’ decisions to abstain and provide nonalcoholic alternatives. </a:t>
            </a:r>
          </a:p>
          <a:p>
            <a:endParaRPr lang="en-US" baseline="0" dirty="0" smtClean="0"/>
          </a:p>
          <a:p>
            <a:r>
              <a:rPr lang="en-US" baseline="0" dirty="0" smtClean="0"/>
              <a:t>Chapter probation and/or suspension can occur if there is a disregard of this policy, as well as state, county, city law or university regulations. Any initiated or prospective member misusing alcohol shall be subject to disciplinary action. </a:t>
            </a:r>
            <a:endParaRPr lang="en-US" dirty="0"/>
          </a:p>
        </p:txBody>
      </p:sp>
      <p:sp>
        <p:nvSpPr>
          <p:cNvPr id="4" name="Slide Number Placeholder 3"/>
          <p:cNvSpPr>
            <a:spLocks noGrp="1"/>
          </p:cNvSpPr>
          <p:nvPr>
            <p:ph type="sldNum" sz="quarter" idx="10"/>
          </p:nvPr>
        </p:nvSpPr>
        <p:spPr/>
        <p:txBody>
          <a:bodyPr/>
          <a:lstStyle/>
          <a:p>
            <a:fld id="{05946FFD-DE09-4CB8-90F8-D8FADDF0B3DD}" type="slidenum">
              <a:rPr lang="en-US" smtClean="0"/>
              <a:t>18</a:t>
            </a:fld>
            <a:endParaRPr lang="en-US" dirty="0"/>
          </a:p>
        </p:txBody>
      </p:sp>
    </p:spTree>
    <p:extLst>
      <p:ext uri="{BB962C8B-B14F-4D97-AF65-F5344CB8AC3E}">
        <p14:creationId xmlns:p14="http://schemas.microsoft.com/office/powerpoint/2010/main" val="3580306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the policy of Kappa Epsilon Fraternity</a:t>
            </a:r>
            <a:r>
              <a:rPr lang="en-US" baseline="0" dirty="0" smtClean="0"/>
              <a:t> that no Kappa Epsilon member, employee, or representative may sexually harass any other member, employee, or representative. Kappa Epsilon further prohibits retaliation for filing a complaint of sexual harassment. </a:t>
            </a:r>
          </a:p>
          <a:p>
            <a:endParaRPr lang="en-US" baseline="0" dirty="0" smtClean="0"/>
          </a:p>
          <a:p>
            <a:r>
              <a:rPr lang="en-US" baseline="0" dirty="0" smtClean="0"/>
              <a:t>This policy applies to the conduct of all members, employees, and representatives of Kappa Epsilon Fraternity. </a:t>
            </a:r>
          </a:p>
          <a:p>
            <a:endParaRPr lang="en-US" baseline="0" dirty="0" smtClean="0"/>
          </a:p>
          <a:p>
            <a:r>
              <a:rPr lang="en-US" dirty="0" smtClean="0"/>
              <a:t>Sexual Harassment: The Equal Employment Opportunity Commission (EEOC) guidelines provide that harassment on the basis of sex is a violation of Title VII of the Civil Rights Act of 1964. Furthermore, sexual harassment against students is a violation of Title IX of the Education Amendments of 1972. Sexual harassment is distinguished from consenting or welcome sexual relationships by the introduction of the elements of coercion; threat; unwelcome sexual advances; unwelcome requests for sexual favors; other unwelcome sexually explicit or suggestive written, verbal, or visual materials; or unwelcome physical conduct of a sexual nature. Sexual harassment may also occur where third parties are denied benefits or opportunities because of the existence of a sexual relationship or the existence of a hostile, intimidating, or offensive environment.</a:t>
            </a:r>
          </a:p>
          <a:p>
            <a:endParaRPr lang="en-US" dirty="0" smtClean="0"/>
          </a:p>
          <a:p>
            <a:r>
              <a:rPr lang="en-US" dirty="0" smtClean="0"/>
              <a:t>Examples of what may constitute sexual harassment include, but are not limited to: </a:t>
            </a:r>
          </a:p>
          <a:p>
            <a:pPr marL="171450" indent="-171450">
              <a:buFontTx/>
              <a:buChar char="-"/>
            </a:pPr>
            <a:r>
              <a:rPr lang="en-US" dirty="0" smtClean="0"/>
              <a:t>Subtle pressure for sexual activity, including repeated requests for outside sexual contacts after a person has indicated no interest</a:t>
            </a:r>
          </a:p>
          <a:p>
            <a:pPr marL="171450" indent="-171450">
              <a:buFontTx/>
              <a:buChar char="-"/>
            </a:pPr>
            <a:r>
              <a:rPr lang="en-US" dirty="0" smtClean="0"/>
              <a:t>Unwelcome patting or pinching, constant brushing against another person's body, "friendly" arms around the shoulder, repeated "accidental" brushes or touches </a:t>
            </a:r>
          </a:p>
          <a:p>
            <a:pPr marL="171450" indent="-171450">
              <a:buFontTx/>
              <a:buChar char="-"/>
            </a:pPr>
            <a:r>
              <a:rPr lang="en-US" dirty="0" smtClean="0"/>
              <a:t>Demanding sexual favors accompanied by implied or overt threats concerning an individual's status in the fraternity or promises of preferential treatment with regard to an individual's status in the Fraternity</a:t>
            </a:r>
          </a:p>
          <a:p>
            <a:pPr marL="171450" indent="-171450">
              <a:buFontTx/>
              <a:buChar char="-"/>
            </a:pPr>
            <a:r>
              <a:rPr lang="en-US" dirty="0" smtClean="0"/>
              <a:t> Explicit offers of money or rewards for sex </a:t>
            </a:r>
          </a:p>
          <a:p>
            <a:pPr marL="0" indent="0">
              <a:buFontTx/>
              <a:buNone/>
            </a:pPr>
            <a:endParaRPr lang="en-US" dirty="0" smtClean="0"/>
          </a:p>
          <a:p>
            <a:pPr marL="0" indent="0">
              <a:buFontTx/>
              <a:buNone/>
            </a:pPr>
            <a:r>
              <a:rPr lang="en-US" dirty="0" smtClean="0"/>
              <a:t>Examples of sexual harassment that may create a hostile, offensive, and intimidating environment include, but are not limited to: </a:t>
            </a:r>
          </a:p>
          <a:p>
            <a:pPr marL="171450" indent="-171450">
              <a:buFontTx/>
              <a:buChar char="-"/>
            </a:pPr>
            <a:r>
              <a:rPr lang="en-US" dirty="0" smtClean="0"/>
              <a:t>Posters, pictures, or comments of a sexual nature sufficiently severe or pervasive as to create a hostile, intimidating, or offensive employment or educational environment </a:t>
            </a:r>
          </a:p>
          <a:p>
            <a:pPr marL="0" indent="0">
              <a:buFontTx/>
              <a:buNone/>
            </a:pPr>
            <a:endParaRPr lang="en-US" dirty="0" smtClean="0"/>
          </a:p>
          <a:p>
            <a:pPr marL="0" indent="0">
              <a:buFontTx/>
              <a:buNone/>
            </a:pPr>
            <a:r>
              <a:rPr lang="en-US" dirty="0" smtClean="0"/>
              <a:t>Any member, employee, or representative of Kappa Epsilon Fraternity who believes that he or she has been subjected to sexual misconduct or sexual harassment is encouraged to report it to the appropriate college or university official (eg, Dean of Students, Vice President of Student Affairs) or a member of the Grand Council of Kappa Epsilon Fraternity.</a:t>
            </a:r>
          </a:p>
          <a:p>
            <a:endParaRPr lang="en-US" dirty="0" smtClean="0"/>
          </a:p>
          <a:p>
            <a:r>
              <a:rPr lang="en-US" dirty="0" smtClean="0"/>
              <a:t>Any member, employee, or representative of Kappa Epsilon Fraternity who is found to have committed sexual misconduct or harassment will be subject to disciplinary action as determined by the college, university, and/or the Grand Council of Kappa Epsilon Fraternity</a:t>
            </a:r>
          </a:p>
          <a:p>
            <a:endParaRPr lang="en-US" dirty="0" smtClean="0"/>
          </a:p>
          <a:p>
            <a:r>
              <a:rPr lang="en-US" dirty="0" smtClean="0"/>
              <a:t>It is recommended,</a:t>
            </a:r>
            <a:r>
              <a:rPr lang="en-US" baseline="0" dirty="0" smtClean="0"/>
              <a:t> following this presentation to have potential new members sign an agreement and understanding of the these policies, similar to the effect of:</a:t>
            </a:r>
          </a:p>
          <a:p>
            <a:endParaRPr lang="en-US" baseline="0" dirty="0" smtClean="0"/>
          </a:p>
          <a:p>
            <a:r>
              <a:rPr lang="en-US" baseline="0" dirty="0" smtClean="0"/>
              <a:t>“I, ____________, agree to abide by all of these policies in an effort to withhold the ideals, values, and moral standards of Kappa Epsilon Fraternity.”</a:t>
            </a:r>
            <a:endParaRPr lang="en-US" dirty="0"/>
          </a:p>
        </p:txBody>
      </p:sp>
      <p:sp>
        <p:nvSpPr>
          <p:cNvPr id="4" name="Slide Number Placeholder 3"/>
          <p:cNvSpPr>
            <a:spLocks noGrp="1"/>
          </p:cNvSpPr>
          <p:nvPr>
            <p:ph type="sldNum" sz="quarter" idx="10"/>
          </p:nvPr>
        </p:nvSpPr>
        <p:spPr/>
        <p:txBody>
          <a:bodyPr/>
          <a:lstStyle/>
          <a:p>
            <a:fld id="{05946FFD-DE09-4CB8-90F8-D8FADDF0B3DD}" type="slidenum">
              <a:rPr lang="en-US" smtClean="0"/>
              <a:t>19</a:t>
            </a:fld>
            <a:endParaRPr lang="en-US" dirty="0"/>
          </a:p>
        </p:txBody>
      </p:sp>
    </p:spTree>
    <p:extLst>
      <p:ext uri="{BB962C8B-B14F-4D97-AF65-F5344CB8AC3E}">
        <p14:creationId xmlns:p14="http://schemas.microsoft.com/office/powerpoint/2010/main" val="3524409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Success in social media depends on several factors:</a:t>
            </a:r>
          </a:p>
          <a:p>
            <a:pPr lvl="0"/>
            <a:r>
              <a:rPr lang="en-US" sz="1200" kern="1200" dirty="0" smtClean="0">
                <a:solidFill>
                  <a:schemeClr val="tx1"/>
                </a:solidFill>
                <a:effectLst/>
                <a:latin typeface="+mn-lt"/>
                <a:ea typeface="+mn-ea"/>
                <a:cs typeface="+mn-cs"/>
              </a:rPr>
              <a:t>Understanding that social channels are conversations, not bullhorns</a:t>
            </a:r>
          </a:p>
          <a:p>
            <a:pPr lvl="0"/>
            <a:r>
              <a:rPr lang="en-US" sz="1200" kern="1200" dirty="0" smtClean="0">
                <a:solidFill>
                  <a:schemeClr val="tx1"/>
                </a:solidFill>
                <a:effectLst/>
                <a:latin typeface="+mn-lt"/>
                <a:ea typeface="+mn-ea"/>
                <a:cs typeface="+mn-cs"/>
              </a:rPr>
              <a:t>Being civil, honest, ethical and responsive</a:t>
            </a:r>
          </a:p>
          <a:p>
            <a:pPr lvl="0"/>
            <a:r>
              <a:rPr lang="en-US" sz="1200" kern="1200" dirty="0" smtClean="0">
                <a:solidFill>
                  <a:schemeClr val="tx1"/>
                </a:solidFill>
                <a:effectLst/>
                <a:latin typeface="+mn-lt"/>
                <a:ea typeface="+mn-ea"/>
                <a:cs typeface="+mn-cs"/>
              </a:rPr>
              <a:t>Remembering that nothing is private on the Web</a:t>
            </a:r>
          </a:p>
          <a:p>
            <a:r>
              <a:rPr lang="en-US" sz="1200" u="sng" kern="1200" dirty="0" smtClean="0">
                <a:solidFill>
                  <a:schemeClr val="tx1"/>
                </a:solidFill>
                <a:effectLst/>
                <a:latin typeface="+mn-lt"/>
                <a:ea typeface="+mn-ea"/>
                <a:cs typeface="+mn-cs"/>
              </a:rPr>
              <a:t>Best practices</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Listen.</a:t>
            </a:r>
            <a:r>
              <a:rPr lang="en-US" sz="1200" kern="1200" dirty="0" smtClean="0">
                <a:solidFill>
                  <a:schemeClr val="tx1"/>
                </a:solidFill>
                <a:effectLst/>
                <a:latin typeface="+mn-lt"/>
                <a:ea typeface="+mn-ea"/>
                <a:cs typeface="+mn-cs"/>
              </a:rPr>
              <a:t> Spend time listening before you start posting. What issues are on the minds of the people you want to reach? How do they feel about your area? What do they like: Polls? Funny photos? The better you understand your audience, the more likely you are to post content that they will want to comment on or share.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Talk.</a:t>
            </a:r>
            <a:r>
              <a:rPr lang="en-US" sz="1200" kern="1200" dirty="0" smtClean="0">
                <a:solidFill>
                  <a:schemeClr val="tx1"/>
                </a:solidFill>
                <a:effectLst/>
                <a:latin typeface="+mn-lt"/>
                <a:ea typeface="+mn-ea"/>
                <a:cs typeface="+mn-cs"/>
              </a:rPr>
              <a:t> Social media are unique because it’s the interaction–comments, likes, retweets–that makes the content valuable. Be conversational, ask questions, thank people, and comment on other people’s posts. Your participation makes you valuable.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Be accurate.</a:t>
            </a:r>
            <a:r>
              <a:rPr lang="en-US" sz="1200" kern="1200" dirty="0" smtClean="0">
                <a:solidFill>
                  <a:schemeClr val="tx1"/>
                </a:solidFill>
                <a:effectLst/>
                <a:latin typeface="+mn-lt"/>
                <a:ea typeface="+mn-ea"/>
                <a:cs typeface="+mn-cs"/>
              </a:rPr>
              <a:t> Make sure that you have all the facts before you post. It's better to verify information with a source first than to have to post a correction later. If you see a question or complaint online, it’s fine to say that you’re getting more information and will reply shortly. Cite and link to your sources whenever possible; after all, that's how you build community. If you make an error, correct it quickly and visibly. This will earn you respect in the online community.</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Be aware of your impact.</a:t>
            </a:r>
            <a:r>
              <a:rPr lang="en-US" sz="1200" kern="1200" dirty="0" smtClean="0">
                <a:solidFill>
                  <a:schemeClr val="tx1"/>
                </a:solidFill>
                <a:effectLst/>
                <a:latin typeface="+mn-lt"/>
                <a:ea typeface="+mn-ea"/>
                <a:cs typeface="+mn-cs"/>
              </a:rPr>
              <a:t> Social media often spans traditional boundaries between professional and personal relationships. If you’ve ever identified yourself as part of the Kappa Epsilon Fraternity, readers will associate you with the organization, even if you are posting from your own account. Use privacy settings to restrict personal information on otherwise public sites. Choose profile photos and avatars carefully. Be thoughtful about the type of photos you upload.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Be calm.</a:t>
            </a:r>
            <a:r>
              <a:rPr lang="en-US" sz="1200" kern="1200" dirty="0" smtClean="0">
                <a:solidFill>
                  <a:schemeClr val="tx1"/>
                </a:solidFill>
                <a:effectLst/>
                <a:latin typeface="+mn-lt"/>
                <a:ea typeface="+mn-ea"/>
                <a:cs typeface="+mn-cs"/>
              </a:rPr>
              <a:t> If you feel angry or passionate about a subject, don’t post until you calm down. Even if your settings are “private,” posts and comments can be found, copied and forwarded. Archival systems save information even if you delete a post. If you wouldn’t say it publicly, don’t say it online.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Be valued.</a:t>
            </a:r>
            <a:r>
              <a:rPr lang="en-US" sz="1200" kern="1200" dirty="0" smtClean="0">
                <a:solidFill>
                  <a:schemeClr val="tx1"/>
                </a:solidFill>
                <a:effectLst/>
                <a:latin typeface="+mn-lt"/>
                <a:ea typeface="+mn-ea"/>
                <a:cs typeface="+mn-cs"/>
              </a:rPr>
              <a:t> Don't post information about topics like personal events, fundraisers or personal opinions unless you are sure it will be of interest to other Kappa Epsilon members. Self-promoting behavior is viewed negatively and can lead to you being banned.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rPr>
              <a:t>Safe practices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Be respectful.</a:t>
            </a:r>
            <a:r>
              <a:rPr lang="en-US" sz="1200" kern="1200" dirty="0" smtClean="0">
                <a:solidFill>
                  <a:schemeClr val="tx1"/>
                </a:solidFill>
                <a:effectLst/>
                <a:latin typeface="+mn-lt"/>
                <a:ea typeface="+mn-ea"/>
                <a:cs typeface="+mn-cs"/>
              </a:rPr>
              <a:t> You are more likely to achieve your goals or sway others to your beliefs if you are constructive and respectful while discussing a bad experience or disagreeing with a concept or person. Threats or harassment are prohibited on any Kappa Epsilon social media forums.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Maintain confidentiality.</a:t>
            </a:r>
            <a:r>
              <a:rPr lang="en-US" sz="1200" kern="1200" dirty="0" smtClean="0">
                <a:solidFill>
                  <a:schemeClr val="tx1"/>
                </a:solidFill>
                <a:effectLst/>
                <a:latin typeface="+mn-lt"/>
                <a:ea typeface="+mn-ea"/>
                <a:cs typeface="+mn-cs"/>
              </a:rPr>
              <a:t> Don’t post confidential or proprietary information about Kappa Epsilon or its. Use good ethical judgment and follow Kappa Epsilon’s risk management policies. If you discuss a situation involving individuals on a social media site, be sure that they cannot be identified. As a guideline, don't post anything that you would not present at a conference.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Be aware of liability.</a:t>
            </a:r>
            <a:r>
              <a:rPr lang="en-US" sz="1200" kern="1200" dirty="0" smtClean="0">
                <a:solidFill>
                  <a:schemeClr val="tx1"/>
                </a:solidFill>
                <a:effectLst/>
                <a:latin typeface="+mn-lt"/>
                <a:ea typeface="+mn-ea"/>
                <a:cs typeface="+mn-cs"/>
              </a:rPr>
              <a:t> You’re legally liable for what you post on your own site and on the sites of others. Individual bloggers have been held liable for commentary deemed to be proprietary, copyrighted, defamatory, libelous or obscene (as defined by the courts). Employers are increasingly conducting Web searches on job candidates before extending offers. Be sure that what you post today will not come back to haunt you. Do not use any Kappa Epsilon social media forum to threaten or harass anyone.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Follow a code of ethics.</a:t>
            </a:r>
            <a:r>
              <a:rPr lang="en-US" sz="1200" kern="1200" dirty="0" smtClean="0">
                <a:solidFill>
                  <a:schemeClr val="tx1"/>
                </a:solidFill>
                <a:effectLst/>
                <a:latin typeface="+mn-lt"/>
                <a:ea typeface="+mn-ea"/>
                <a:cs typeface="+mn-cs"/>
              </a:rPr>
              <a:t> There are numerous codes of ethics for bloggers and other active participants in social media, all of which will help you participate responsibly in online communities. If you have your own social media site, you may wish to post your own code of ethics.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05946FFD-DE09-4CB8-90F8-D8FADDF0B3DD}" type="slidenum">
              <a:rPr lang="en-US" smtClean="0"/>
              <a:t>20</a:t>
            </a:fld>
            <a:endParaRPr lang="en-US" dirty="0"/>
          </a:p>
        </p:txBody>
      </p:sp>
    </p:spTree>
    <p:extLst>
      <p:ext uri="{BB962C8B-B14F-4D97-AF65-F5344CB8AC3E}">
        <p14:creationId xmlns:p14="http://schemas.microsoft.com/office/powerpoint/2010/main" val="4230094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Chapters with exceptional programs are recognized at the Kappa Epsilon national convention.</a:t>
            </a:r>
          </a:p>
          <a:p>
            <a:endParaRPr lang="en-US" sz="1200" dirty="0" smtClean="0"/>
          </a:p>
          <a:p>
            <a:r>
              <a:rPr lang="en-US" sz="1200" dirty="0" smtClean="0"/>
              <a:t>The National Project Committee coordinates the distribution of information on these projects to all chapters</a:t>
            </a:r>
            <a:endParaRPr lang="en-US" dirty="0"/>
          </a:p>
        </p:txBody>
      </p:sp>
      <p:sp>
        <p:nvSpPr>
          <p:cNvPr id="4" name="Slide Number Placeholder 3"/>
          <p:cNvSpPr>
            <a:spLocks noGrp="1"/>
          </p:cNvSpPr>
          <p:nvPr>
            <p:ph type="sldNum" sz="quarter" idx="10"/>
          </p:nvPr>
        </p:nvSpPr>
        <p:spPr/>
        <p:txBody>
          <a:bodyPr/>
          <a:lstStyle/>
          <a:p>
            <a:fld id="{05946FFD-DE09-4CB8-90F8-D8FADDF0B3DD}" type="slidenum">
              <a:rPr lang="en-US" smtClean="0"/>
              <a:t>22</a:t>
            </a:fld>
            <a:endParaRPr lang="en-US" dirty="0"/>
          </a:p>
        </p:txBody>
      </p:sp>
    </p:spTree>
    <p:extLst>
      <p:ext uri="{BB962C8B-B14F-4D97-AF65-F5344CB8AC3E}">
        <p14:creationId xmlns:p14="http://schemas.microsoft.com/office/powerpoint/2010/main" val="1154043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member</a:t>
            </a:r>
            <a:r>
              <a:rPr lang="en-US" baseline="0" dirty="0" smtClean="0"/>
              <a:t> education programs must include a breast cancer awareness program that satisfies the learning and outreach objectives developed by the National Projects Committee.</a:t>
            </a:r>
          </a:p>
          <a:p>
            <a:endParaRPr lang="en-US" baseline="0" dirty="0" smtClean="0"/>
          </a:p>
          <a:p>
            <a:r>
              <a:rPr lang="en-US" baseline="0" dirty="0" smtClean="0"/>
              <a:t>Learning objective may be accomplished by: invitation of a speaker, videotape presentation, or national project/service project committee presentation</a:t>
            </a:r>
          </a:p>
          <a:p>
            <a:endParaRPr lang="en-US" baseline="0" dirty="0" smtClean="0"/>
          </a:p>
          <a:p>
            <a:r>
              <a:rPr lang="en-US" baseline="0" dirty="0" smtClean="0"/>
              <a:t>Examples of reaching the outreach objective: distribution of breast self-exam shower hangers to residence halls/ sororities, sponsorship of a breast cancer awareness booth at a health fair, writing letters to friends and relatives about breast cancer, construction of a display case on breast cancer </a:t>
            </a:r>
          </a:p>
          <a:p>
            <a:endParaRPr lang="en-US" dirty="0"/>
          </a:p>
        </p:txBody>
      </p:sp>
      <p:sp>
        <p:nvSpPr>
          <p:cNvPr id="4" name="Slide Number Placeholder 3"/>
          <p:cNvSpPr>
            <a:spLocks noGrp="1"/>
          </p:cNvSpPr>
          <p:nvPr>
            <p:ph type="sldNum" sz="quarter" idx="10"/>
          </p:nvPr>
        </p:nvSpPr>
        <p:spPr/>
        <p:txBody>
          <a:bodyPr/>
          <a:lstStyle/>
          <a:p>
            <a:fld id="{05946FFD-DE09-4CB8-90F8-D8FADDF0B3DD}" type="slidenum">
              <a:rPr lang="en-US" smtClean="0"/>
              <a:t>23</a:t>
            </a:fld>
            <a:endParaRPr lang="en-US" dirty="0"/>
          </a:p>
        </p:txBody>
      </p:sp>
    </p:spTree>
    <p:extLst>
      <p:ext uri="{BB962C8B-B14F-4D97-AF65-F5344CB8AC3E}">
        <p14:creationId xmlns:p14="http://schemas.microsoft.com/office/powerpoint/2010/main" val="1217091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46FFD-DE09-4CB8-90F8-D8FADDF0B3DD}" type="slidenum">
              <a:rPr lang="en-US" smtClean="0"/>
              <a:t>26</a:t>
            </a:fld>
            <a:endParaRPr lang="en-US" dirty="0"/>
          </a:p>
        </p:txBody>
      </p:sp>
    </p:spTree>
    <p:extLst>
      <p:ext uri="{BB962C8B-B14F-4D97-AF65-F5344CB8AC3E}">
        <p14:creationId xmlns:p14="http://schemas.microsoft.com/office/powerpoint/2010/main" val="1167631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December of 1993, Grand Council met in Lilburn, Georgia for a brainstorming meeting to plan the biennium and to discuss the future of KE. Their first item on the agenda was the development of a mission statement.  Each member wrote their own mission statement for the fraternity, then key words and ideas were identified to be incorporated into the final version.  Multiple versions were drafted and redrafted, by Grand Council Past President Mae Jackson recounts, “ when the statement in final form was read, there was quiet in the room. We looked around at each other and saw the smiles beginning. We had done.” Formally </a:t>
            </a:r>
            <a:r>
              <a:rPr lang="en-US" baseline="0" dirty="0" smtClean="0"/>
              <a:t>d</a:t>
            </a:r>
            <a:r>
              <a:rPr lang="en-US" dirty="0" smtClean="0"/>
              <a:t>uring</a:t>
            </a:r>
            <a:r>
              <a:rPr lang="en-US" baseline="0" dirty="0" smtClean="0"/>
              <a:t> the 1995 Convention, the mission statement was adopted by Kappa Epsilon. </a:t>
            </a:r>
            <a:endParaRPr lang="en-US" dirty="0"/>
          </a:p>
        </p:txBody>
      </p:sp>
      <p:sp>
        <p:nvSpPr>
          <p:cNvPr id="4" name="Slide Number Placeholder 3"/>
          <p:cNvSpPr>
            <a:spLocks noGrp="1"/>
          </p:cNvSpPr>
          <p:nvPr>
            <p:ph type="sldNum" sz="quarter" idx="10"/>
          </p:nvPr>
        </p:nvSpPr>
        <p:spPr/>
        <p:txBody>
          <a:bodyPr/>
          <a:lstStyle/>
          <a:p>
            <a:fld id="{05946FFD-DE09-4CB8-90F8-D8FADDF0B3DD}" type="slidenum">
              <a:rPr lang="en-US" smtClean="0"/>
              <a:t>5</a:t>
            </a:fld>
            <a:endParaRPr lang="en-US" dirty="0"/>
          </a:p>
        </p:txBody>
      </p:sp>
    </p:spTree>
    <p:extLst>
      <p:ext uri="{BB962C8B-B14F-4D97-AF65-F5344CB8AC3E}">
        <p14:creationId xmlns:p14="http://schemas.microsoft.com/office/powerpoint/2010/main" val="1258734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beginning of business meetings, a large candle</a:t>
            </a:r>
            <a:r>
              <a:rPr lang="en-US" baseline="0" dirty="0" smtClean="0"/>
              <a:t> should be lit by the President or Chaplain indicating the opening of the meeting. The entire membership will then repeat the opening creed in unison. </a:t>
            </a:r>
            <a:endParaRPr lang="en-US" dirty="0"/>
          </a:p>
        </p:txBody>
      </p:sp>
      <p:sp>
        <p:nvSpPr>
          <p:cNvPr id="4" name="Slide Number Placeholder 3"/>
          <p:cNvSpPr>
            <a:spLocks noGrp="1"/>
          </p:cNvSpPr>
          <p:nvPr>
            <p:ph type="sldNum" sz="quarter" idx="10"/>
          </p:nvPr>
        </p:nvSpPr>
        <p:spPr/>
        <p:txBody>
          <a:bodyPr/>
          <a:lstStyle/>
          <a:p>
            <a:fld id="{05946FFD-DE09-4CB8-90F8-D8FADDF0B3DD}" type="slidenum">
              <a:rPr lang="en-US" smtClean="0"/>
              <a:t>8</a:t>
            </a:fld>
            <a:endParaRPr lang="en-US" dirty="0"/>
          </a:p>
        </p:txBody>
      </p:sp>
    </p:spTree>
    <p:extLst>
      <p:ext uri="{BB962C8B-B14F-4D97-AF65-F5344CB8AC3E}">
        <p14:creationId xmlns:p14="http://schemas.microsoft.com/office/powerpoint/2010/main" val="704633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tradition of the fraternity is to follow</a:t>
            </a:r>
            <a:r>
              <a:rPr lang="en-US" baseline="0" dirty="0" smtClean="0"/>
              <a:t> the opening Ritual with the Kappa Epsilon </a:t>
            </a:r>
            <a:r>
              <a:rPr lang="en-US" baseline="0" dirty="0" smtClean="0"/>
              <a:t>Creed, repeated by all members in unison. </a:t>
            </a:r>
            <a:r>
              <a:rPr lang="en-US" baseline="0" dirty="0" smtClean="0"/>
              <a:t>The Creed was written by Evelyn Suffecool, a member of the Omega Chapter, and was adopted as a tradition by the National Fraternity at the 1959 Convention. </a:t>
            </a:r>
            <a:r>
              <a:rPr lang="en-US" baseline="0" dirty="0" smtClean="0"/>
              <a:t>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5946FFD-DE09-4CB8-90F8-D8FADDF0B3DD}" type="slidenum">
              <a:rPr lang="en-US" smtClean="0"/>
              <a:t>9</a:t>
            </a:fld>
            <a:endParaRPr lang="en-US" dirty="0"/>
          </a:p>
        </p:txBody>
      </p:sp>
    </p:spTree>
    <p:extLst>
      <p:ext uri="{BB962C8B-B14F-4D97-AF65-F5344CB8AC3E}">
        <p14:creationId xmlns:p14="http://schemas.microsoft.com/office/powerpoint/2010/main" val="3271350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business meeting will be closed by the president.  As the candle is extinguished, the president will say the above closing ritual.  The Chaplain may follow this with a short prayer. </a:t>
            </a:r>
            <a:endParaRPr lang="en-US" dirty="0"/>
          </a:p>
        </p:txBody>
      </p:sp>
      <p:sp>
        <p:nvSpPr>
          <p:cNvPr id="4" name="Slide Number Placeholder 3"/>
          <p:cNvSpPr>
            <a:spLocks noGrp="1"/>
          </p:cNvSpPr>
          <p:nvPr>
            <p:ph type="sldNum" sz="quarter" idx="10"/>
          </p:nvPr>
        </p:nvSpPr>
        <p:spPr/>
        <p:txBody>
          <a:bodyPr/>
          <a:lstStyle/>
          <a:p>
            <a:fld id="{05946FFD-DE09-4CB8-90F8-D8FADDF0B3DD}" type="slidenum">
              <a:rPr lang="en-US" smtClean="0"/>
              <a:t>10</a:t>
            </a:fld>
            <a:endParaRPr lang="en-US" dirty="0"/>
          </a:p>
        </p:txBody>
      </p:sp>
    </p:spTree>
    <p:extLst>
      <p:ext uri="{BB962C8B-B14F-4D97-AF65-F5344CB8AC3E}">
        <p14:creationId xmlns:p14="http://schemas.microsoft.com/office/powerpoint/2010/main" val="1266610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White</a:t>
            </a:r>
            <a:r>
              <a:rPr lang="en-US" baseline="0" dirty="0" smtClean="0"/>
              <a:t> symbolizes purity and fidelity; red symbolizes determination. </a:t>
            </a:r>
            <a:endParaRPr lang="en-US" dirty="0"/>
          </a:p>
        </p:txBody>
      </p:sp>
      <p:sp>
        <p:nvSpPr>
          <p:cNvPr id="4" name="Slide Number Placeholder 3"/>
          <p:cNvSpPr>
            <a:spLocks noGrp="1"/>
          </p:cNvSpPr>
          <p:nvPr>
            <p:ph type="sldNum" sz="quarter" idx="10"/>
          </p:nvPr>
        </p:nvSpPr>
        <p:spPr/>
        <p:txBody>
          <a:bodyPr/>
          <a:lstStyle/>
          <a:p>
            <a:fld id="{05946FFD-DE09-4CB8-90F8-D8FADDF0B3DD}" type="slidenum">
              <a:rPr lang="en-US" smtClean="0"/>
              <a:t>11</a:t>
            </a:fld>
            <a:endParaRPr lang="en-US" dirty="0"/>
          </a:p>
        </p:txBody>
      </p:sp>
    </p:spTree>
    <p:extLst>
      <p:ext uri="{BB962C8B-B14F-4D97-AF65-F5344CB8AC3E}">
        <p14:creationId xmlns:p14="http://schemas.microsoft.com/office/powerpoint/2010/main" val="1560190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crest appears</a:t>
            </a:r>
            <a:r>
              <a:rPr lang="en-US" baseline="0" dirty="0" smtClean="0"/>
              <a:t> on initiation certificates, recognition certificates, chapter charters, and on other official documents of Kappa Epsilon as approved by Grand Council. </a:t>
            </a:r>
            <a:endParaRPr lang="en-US" dirty="0"/>
          </a:p>
        </p:txBody>
      </p:sp>
      <p:sp>
        <p:nvSpPr>
          <p:cNvPr id="4" name="Slide Number Placeholder 3"/>
          <p:cNvSpPr>
            <a:spLocks noGrp="1"/>
          </p:cNvSpPr>
          <p:nvPr>
            <p:ph type="sldNum" sz="quarter" idx="10"/>
          </p:nvPr>
        </p:nvSpPr>
        <p:spPr/>
        <p:txBody>
          <a:bodyPr/>
          <a:lstStyle/>
          <a:p>
            <a:fld id="{05946FFD-DE09-4CB8-90F8-D8FADDF0B3DD}" type="slidenum">
              <a:rPr lang="en-US" smtClean="0"/>
              <a:t>12</a:t>
            </a:fld>
            <a:endParaRPr lang="en-US" dirty="0"/>
          </a:p>
        </p:txBody>
      </p:sp>
    </p:spTree>
    <p:extLst>
      <p:ext uri="{BB962C8B-B14F-4D97-AF65-F5344CB8AC3E}">
        <p14:creationId xmlns:p14="http://schemas.microsoft.com/office/powerpoint/2010/main" val="1819091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prospective new member pin</a:t>
            </a:r>
            <a:r>
              <a:rPr lang="en-US" baseline="0" dirty="0" smtClean="0"/>
              <a:t> is a black enamel diamond shape, embossed with a gold mortar and pestle. It is loaned at the start of the provisional period by the fraternity and should be worn at all times. This is an insignia that serves as a reminder to keep alliance to </a:t>
            </a:r>
            <a:r>
              <a:rPr lang="en-US" baseline="0" dirty="0" smtClean="0"/>
              <a:t>the fraternity, uphold the obligations of a prospective member, keep such secrets as may be revealed from time to time, conduct oneself to reflect honor on the organization, and exercise diligence in learning assignments. </a:t>
            </a:r>
            <a:endParaRPr lang="en-US" baseline="0" dirty="0" smtClean="0"/>
          </a:p>
          <a:p>
            <a:endParaRPr lang="en-US" baseline="0" dirty="0" smtClean="0"/>
          </a:p>
          <a:p>
            <a:r>
              <a:rPr lang="en-US" baseline="0" dirty="0" smtClean="0"/>
              <a:t>The official badge of Kappa Epsilon is composed of the Greek letters K and E. The gold E stands for Epsilon and is the foundation of the pin. Gold expresses that the wearer is a true member of Kappa Epsilon. The K stands for Kappa and carries out the ideals of purity and fidelity. Receipt of the official badge is an indication of your willingness to abide by the laws of Kappa Epsilon and to maintain our ideals </a:t>
            </a:r>
            <a:endParaRPr lang="en-US" dirty="0"/>
          </a:p>
        </p:txBody>
      </p:sp>
      <p:sp>
        <p:nvSpPr>
          <p:cNvPr id="4" name="Slide Number Placeholder 3"/>
          <p:cNvSpPr>
            <a:spLocks noGrp="1"/>
          </p:cNvSpPr>
          <p:nvPr>
            <p:ph type="sldNum" sz="quarter" idx="10"/>
          </p:nvPr>
        </p:nvSpPr>
        <p:spPr/>
        <p:txBody>
          <a:bodyPr/>
          <a:lstStyle/>
          <a:p>
            <a:fld id="{05946FFD-DE09-4CB8-90F8-D8FADDF0B3DD}" type="slidenum">
              <a:rPr lang="en-US" smtClean="0"/>
              <a:t>14</a:t>
            </a:fld>
            <a:endParaRPr lang="en-US" dirty="0"/>
          </a:p>
        </p:txBody>
      </p:sp>
    </p:spTree>
    <p:extLst>
      <p:ext uri="{BB962C8B-B14F-4D97-AF65-F5344CB8AC3E}">
        <p14:creationId xmlns:p14="http://schemas.microsoft.com/office/powerpoint/2010/main" val="4181320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recognition</a:t>
            </a:r>
            <a:r>
              <a:rPr lang="en-US" baseline="0" dirty="0" smtClean="0"/>
              <a:t> pin may also be worn as a necklace suspended from a chain or as a charm dangle suspended from a bracelet</a:t>
            </a:r>
            <a:endParaRPr lang="en-US" dirty="0"/>
          </a:p>
        </p:txBody>
      </p:sp>
      <p:sp>
        <p:nvSpPr>
          <p:cNvPr id="4" name="Slide Number Placeholder 3"/>
          <p:cNvSpPr>
            <a:spLocks noGrp="1"/>
          </p:cNvSpPr>
          <p:nvPr>
            <p:ph type="sldNum" sz="quarter" idx="10"/>
          </p:nvPr>
        </p:nvSpPr>
        <p:spPr/>
        <p:txBody>
          <a:bodyPr/>
          <a:lstStyle/>
          <a:p>
            <a:fld id="{05946FFD-DE09-4CB8-90F8-D8FADDF0B3DD}" type="slidenum">
              <a:rPr lang="en-US" smtClean="0"/>
              <a:t>15</a:t>
            </a:fld>
            <a:endParaRPr lang="en-US" dirty="0"/>
          </a:p>
        </p:txBody>
      </p:sp>
    </p:spTree>
    <p:extLst>
      <p:ext uri="{BB962C8B-B14F-4D97-AF65-F5344CB8AC3E}">
        <p14:creationId xmlns:p14="http://schemas.microsoft.com/office/powerpoint/2010/main" val="4078439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BCF13C2F-0029-4145-A080-B7C12A1663AE}" type="datetimeFigureOut">
              <a:rPr lang="en-US" smtClean="0"/>
              <a:t>8/31/2016</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D7FCA557-3F3B-4411-BA38-68BBCDD68E9D}" type="slidenum">
              <a:rPr lang="en-US" smtClean="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5167407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F13C2F-0029-4145-A080-B7C12A1663AE}" type="datetimeFigureOut">
              <a:rPr lang="en-US" smtClean="0"/>
              <a:t>8/31/2016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FCA557-3F3B-4411-BA38-68BBCDD68E9D}" type="slidenum">
              <a:rPr lang="en-US" smtClean="0"/>
              <a:t>‹#›</a:t>
            </a:fld>
            <a:endParaRPr lang="en-US" dirty="0"/>
          </a:p>
        </p:txBody>
      </p:sp>
    </p:spTree>
    <p:extLst>
      <p:ext uri="{BB962C8B-B14F-4D97-AF65-F5344CB8AC3E}">
        <p14:creationId xmlns:p14="http://schemas.microsoft.com/office/powerpoint/2010/main" val="3767357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F13C2F-0029-4145-A080-B7C12A1663AE}" type="datetimeFigureOut">
              <a:rPr lang="en-US" smtClean="0"/>
              <a:t>8/31/2016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FCA557-3F3B-4411-BA38-68BBCDD68E9D}" type="slidenum">
              <a:rPr lang="en-US" smtClean="0"/>
              <a:t>‹#›</a:t>
            </a:fld>
            <a:endParaRPr lang="en-US" dirty="0"/>
          </a:p>
        </p:txBody>
      </p:sp>
    </p:spTree>
    <p:extLst>
      <p:ext uri="{BB962C8B-B14F-4D97-AF65-F5344CB8AC3E}">
        <p14:creationId xmlns:p14="http://schemas.microsoft.com/office/powerpoint/2010/main" val="1233959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F13C2F-0029-4145-A080-B7C12A1663AE}" type="datetimeFigureOut">
              <a:rPr lang="en-US" smtClean="0"/>
              <a:t>8/31/2016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FCA557-3F3B-4411-BA38-68BBCDD68E9D}" type="slidenum">
              <a:rPr lang="en-US" smtClean="0"/>
              <a:t>‹#›</a:t>
            </a:fld>
            <a:endParaRPr lang="en-US" dirty="0"/>
          </a:p>
        </p:txBody>
      </p:sp>
    </p:spTree>
    <p:extLst>
      <p:ext uri="{BB962C8B-B14F-4D97-AF65-F5344CB8AC3E}">
        <p14:creationId xmlns:p14="http://schemas.microsoft.com/office/powerpoint/2010/main" val="88901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F13C2F-0029-4145-A080-B7C12A1663AE}" type="datetimeFigureOut">
              <a:rPr lang="en-US" smtClean="0"/>
              <a:t>8/31/2016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FCA557-3F3B-4411-BA38-68BBCDD68E9D}" type="slidenum">
              <a:rPr lang="en-US" smtClean="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78595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F13C2F-0029-4145-A080-B7C12A1663AE}" type="datetimeFigureOut">
              <a:rPr lang="en-US" smtClean="0"/>
              <a:t>8/31/2016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FCA557-3F3B-4411-BA38-68BBCDD68E9D}" type="slidenum">
              <a:rPr lang="en-US" smtClean="0"/>
              <a:t>‹#›</a:t>
            </a:fld>
            <a:endParaRPr lang="en-US" dirty="0"/>
          </a:p>
        </p:txBody>
      </p:sp>
    </p:spTree>
    <p:extLst>
      <p:ext uri="{BB962C8B-B14F-4D97-AF65-F5344CB8AC3E}">
        <p14:creationId xmlns:p14="http://schemas.microsoft.com/office/powerpoint/2010/main" val="711066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F13C2F-0029-4145-A080-B7C12A1663AE}" type="datetimeFigureOut">
              <a:rPr lang="en-US" smtClean="0"/>
              <a:t>8/31/2016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FCA557-3F3B-4411-BA38-68BBCDD68E9D}" type="slidenum">
              <a:rPr lang="en-US" smtClean="0"/>
              <a:t>‹#›</a:t>
            </a:fld>
            <a:endParaRPr lang="en-US" dirty="0"/>
          </a:p>
        </p:txBody>
      </p:sp>
    </p:spTree>
    <p:extLst>
      <p:ext uri="{BB962C8B-B14F-4D97-AF65-F5344CB8AC3E}">
        <p14:creationId xmlns:p14="http://schemas.microsoft.com/office/powerpoint/2010/main" val="443753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F13C2F-0029-4145-A080-B7C12A1663AE}" type="datetimeFigureOut">
              <a:rPr lang="en-US" smtClean="0"/>
              <a:t>8/31/2016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FCA557-3F3B-4411-BA38-68BBCDD68E9D}" type="slidenum">
              <a:rPr lang="en-US" smtClean="0"/>
              <a:t>‹#›</a:t>
            </a:fld>
            <a:endParaRPr lang="en-US" dirty="0"/>
          </a:p>
        </p:txBody>
      </p:sp>
    </p:spTree>
    <p:extLst>
      <p:ext uri="{BB962C8B-B14F-4D97-AF65-F5344CB8AC3E}">
        <p14:creationId xmlns:p14="http://schemas.microsoft.com/office/powerpoint/2010/main" val="2071214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13C2F-0029-4145-A080-B7C12A1663AE}" type="datetimeFigureOut">
              <a:rPr lang="en-US" smtClean="0"/>
              <a:t>8/31/2016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FCA557-3F3B-4411-BA38-68BBCDD68E9D}" type="slidenum">
              <a:rPr lang="en-US" smtClean="0"/>
              <a:t>‹#›</a:t>
            </a:fld>
            <a:endParaRPr lang="en-US" dirty="0"/>
          </a:p>
        </p:txBody>
      </p:sp>
    </p:spTree>
    <p:extLst>
      <p:ext uri="{BB962C8B-B14F-4D97-AF65-F5344CB8AC3E}">
        <p14:creationId xmlns:p14="http://schemas.microsoft.com/office/powerpoint/2010/main" val="2129992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13C2F-0029-4145-A080-B7C12A1663AE}" type="datetimeFigureOut">
              <a:rPr lang="en-US" smtClean="0"/>
              <a:t>8/31/2016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FCA557-3F3B-4411-BA38-68BBCDD68E9D}" type="slidenum">
              <a:rPr lang="en-US" smtClean="0"/>
              <a:t>‹#›</a:t>
            </a:fld>
            <a:endParaRPr lang="en-US" dirty="0"/>
          </a:p>
        </p:txBody>
      </p:sp>
    </p:spTree>
    <p:extLst>
      <p:ext uri="{BB962C8B-B14F-4D97-AF65-F5344CB8AC3E}">
        <p14:creationId xmlns:p14="http://schemas.microsoft.com/office/powerpoint/2010/main" val="2465636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13C2F-0029-4145-A080-B7C12A1663AE}" type="datetimeFigureOut">
              <a:rPr lang="en-US" smtClean="0"/>
              <a:t>8/31/2016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FCA557-3F3B-4411-BA38-68BBCDD68E9D}" type="slidenum">
              <a:rPr lang="en-US" smtClean="0"/>
              <a:t>‹#›</a:t>
            </a:fld>
            <a:endParaRPr lang="en-US" dirty="0"/>
          </a:p>
        </p:txBody>
      </p:sp>
    </p:spTree>
    <p:extLst>
      <p:ext uri="{BB962C8B-B14F-4D97-AF65-F5344CB8AC3E}">
        <p14:creationId xmlns:p14="http://schemas.microsoft.com/office/powerpoint/2010/main" val="2553575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BCF13C2F-0029-4145-A080-B7C12A1663AE}" type="datetimeFigureOut">
              <a:rPr lang="en-US" smtClean="0"/>
              <a:t>8/31/2016</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D7FCA557-3F3B-4411-BA38-68BBCDD68E9D}" type="slidenum">
              <a:rPr lang="en-US" smtClean="0"/>
              <a:t>‹#›</a:t>
            </a:fld>
            <a:endParaRPr lang="en-US" dirty="0"/>
          </a:p>
        </p:txBody>
      </p:sp>
    </p:spTree>
    <p:extLst>
      <p:ext uri="{BB962C8B-B14F-4D97-AF65-F5344CB8AC3E}">
        <p14:creationId xmlns:p14="http://schemas.microsoft.com/office/powerpoint/2010/main" val="266126651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7593" y="2599448"/>
            <a:ext cx="11412138" cy="4041648"/>
          </a:xfrm>
        </p:spPr>
        <p:txBody>
          <a:bodyPr>
            <a:normAutofit/>
          </a:bodyPr>
          <a:lstStyle/>
          <a:p>
            <a:r>
              <a:rPr lang="en-US" dirty="0" smtClean="0"/>
              <a:t>Kappa Epsilon</a:t>
            </a:r>
            <a:br>
              <a:rPr lang="en-US" dirty="0" smtClean="0"/>
            </a:br>
            <a:r>
              <a:rPr lang="en-US" sz="4200" dirty="0" smtClean="0"/>
              <a:t>Professional Pharmacy Fraternity </a:t>
            </a:r>
            <a:endParaRPr lang="en-US" sz="4200" dirty="0"/>
          </a:p>
        </p:txBody>
      </p:sp>
      <p:sp>
        <p:nvSpPr>
          <p:cNvPr id="3" name="Subtitle 2"/>
          <p:cNvSpPr>
            <a:spLocks noGrp="1"/>
          </p:cNvSpPr>
          <p:nvPr>
            <p:ph type="subTitle" idx="1"/>
          </p:nvPr>
        </p:nvSpPr>
        <p:spPr/>
        <p:txBody>
          <a:bodyPr/>
          <a:lstStyle/>
          <a:p>
            <a:endParaRPr lang="en-US" dirty="0" smtClean="0"/>
          </a:p>
          <a:p>
            <a:endParaRPr lang="en-US" dirty="0"/>
          </a:p>
        </p:txBody>
      </p:sp>
      <p:pic>
        <p:nvPicPr>
          <p:cNvPr id="1030" name="Picture 6" descr="http://pngimg.com/upload/rose_PNG65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49209" y="3970823"/>
            <a:ext cx="3242791" cy="28819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60123" y="976812"/>
            <a:ext cx="11327078" cy="2308324"/>
          </a:xfrm>
          <a:prstGeom prst="rect">
            <a:avLst/>
          </a:prstGeom>
          <a:noFill/>
        </p:spPr>
        <p:txBody>
          <a:bodyPr wrap="square" rtlCol="0">
            <a:spAutoFit/>
          </a:bodyPr>
          <a:lstStyle/>
          <a:p>
            <a:pPr algn="ctr"/>
            <a:r>
              <a:rPr lang="en-US" sz="7200" dirty="0" smtClean="0"/>
              <a:t>Guide to KE</a:t>
            </a:r>
          </a:p>
          <a:p>
            <a:pPr algn="ctr"/>
            <a:r>
              <a:rPr lang="en-US" sz="7200" i="1" dirty="0" smtClean="0"/>
              <a:t>New Member Education</a:t>
            </a:r>
            <a:endParaRPr lang="en-US" sz="7800" i="1" dirty="0"/>
          </a:p>
        </p:txBody>
      </p:sp>
    </p:spTree>
    <p:extLst>
      <p:ext uri="{BB962C8B-B14F-4D97-AF65-F5344CB8AC3E}">
        <p14:creationId xmlns:p14="http://schemas.microsoft.com/office/powerpoint/2010/main" val="1548203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Closing Ritual</a:t>
            </a:r>
            <a:endParaRPr lang="en-US" b="1" dirty="0"/>
          </a:p>
        </p:txBody>
      </p:sp>
      <p:sp>
        <p:nvSpPr>
          <p:cNvPr id="3" name="Text Placeholder 2"/>
          <p:cNvSpPr>
            <a:spLocks noGrp="1"/>
          </p:cNvSpPr>
          <p:nvPr>
            <p:ph idx="1"/>
          </p:nvPr>
        </p:nvSpPr>
        <p:spPr>
          <a:xfrm>
            <a:off x="1261872" y="2806996"/>
            <a:ext cx="8595360" cy="1679944"/>
          </a:xfrm>
        </p:spPr>
        <p:txBody>
          <a:bodyPr/>
          <a:lstStyle/>
          <a:p>
            <a:pPr marL="0" indent="0">
              <a:lnSpc>
                <a:spcPct val="200000"/>
              </a:lnSpc>
              <a:buNone/>
            </a:pPr>
            <a:r>
              <a:rPr lang="en-US" dirty="0" smtClean="0"/>
              <a:t>Though the light be extinguished, may the vows of our fraternity be reflected through us in our thoughts, words, and deeds. </a:t>
            </a:r>
            <a:endParaRPr lang="en-US" dirty="0"/>
          </a:p>
        </p:txBody>
      </p:sp>
    </p:spTree>
    <p:extLst>
      <p:ext uri="{BB962C8B-B14F-4D97-AF65-F5344CB8AC3E}">
        <p14:creationId xmlns:p14="http://schemas.microsoft.com/office/powerpoint/2010/main" val="650305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all-free-download.com/images/graphiclarge/pearl_of_red_rose_petals_picture_1667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683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38319" y="2766219"/>
            <a:ext cx="9692640" cy="1325562"/>
          </a:xfrm>
        </p:spPr>
        <p:txBody>
          <a:bodyPr/>
          <a:lstStyle/>
          <a:p>
            <a:r>
              <a:rPr lang="en-US" b="1" dirty="0" smtClean="0"/>
              <a:t>Symbols</a:t>
            </a:r>
            <a:endParaRPr lang="en-US" b="1" dirty="0"/>
          </a:p>
        </p:txBody>
      </p:sp>
      <p:sp>
        <p:nvSpPr>
          <p:cNvPr id="3" name="Text Placeholder 2"/>
          <p:cNvSpPr>
            <a:spLocks noGrp="1"/>
          </p:cNvSpPr>
          <p:nvPr>
            <p:ph idx="1"/>
          </p:nvPr>
        </p:nvSpPr>
        <p:spPr>
          <a:xfrm>
            <a:off x="1538319" y="4933507"/>
            <a:ext cx="8595360" cy="1765005"/>
          </a:xfrm>
        </p:spPr>
        <p:txBody>
          <a:bodyPr>
            <a:normAutofit/>
          </a:bodyPr>
          <a:lstStyle/>
          <a:p>
            <a:pPr marL="0" indent="0">
              <a:buNone/>
            </a:pPr>
            <a:r>
              <a:rPr lang="en-US" b="1" dirty="0" smtClean="0"/>
              <a:t>Colors</a:t>
            </a:r>
            <a:r>
              <a:rPr lang="en-US" dirty="0" smtClean="0"/>
              <a:t>: Red and White</a:t>
            </a:r>
          </a:p>
          <a:p>
            <a:pPr marL="0" indent="0">
              <a:buNone/>
            </a:pPr>
            <a:r>
              <a:rPr lang="en-US" b="1" dirty="0" smtClean="0"/>
              <a:t>Flower</a:t>
            </a:r>
            <a:r>
              <a:rPr lang="en-US" dirty="0" smtClean="0"/>
              <a:t>: Red rose</a:t>
            </a:r>
          </a:p>
          <a:p>
            <a:pPr marL="0" indent="0">
              <a:buNone/>
            </a:pPr>
            <a:r>
              <a:rPr lang="en-US" b="1" dirty="0" smtClean="0"/>
              <a:t>Jewel: </a:t>
            </a:r>
            <a:r>
              <a:rPr lang="en-US" dirty="0" smtClean="0"/>
              <a:t>Pearl</a:t>
            </a:r>
          </a:p>
        </p:txBody>
      </p:sp>
    </p:spTree>
    <p:extLst>
      <p:ext uri="{BB962C8B-B14F-4D97-AF65-F5344CB8AC3E}">
        <p14:creationId xmlns:p14="http://schemas.microsoft.com/office/powerpoint/2010/main" val="3784277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Crest ( Coat of Arms )</a:t>
            </a:r>
            <a:endParaRPr lang="en-US" b="1"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59328" y="2289367"/>
            <a:ext cx="4795184" cy="3082618"/>
          </a:xfrm>
        </p:spPr>
      </p:pic>
      <p:graphicFrame>
        <p:nvGraphicFramePr>
          <p:cNvPr id="2" name="Table 1"/>
          <p:cNvGraphicFramePr>
            <a:graphicFrameLocks noGrp="1"/>
          </p:cNvGraphicFramePr>
          <p:nvPr>
            <p:extLst>
              <p:ext uri="{D42A27DB-BD31-4B8C-83A1-F6EECF244321}">
                <p14:modId xmlns:p14="http://schemas.microsoft.com/office/powerpoint/2010/main" val="2586898283"/>
              </p:ext>
            </p:extLst>
          </p:nvPr>
        </p:nvGraphicFramePr>
        <p:xfrm>
          <a:off x="377784" y="2622706"/>
          <a:ext cx="5730408" cy="2415939"/>
        </p:xfrm>
        <a:graphic>
          <a:graphicData uri="http://schemas.openxmlformats.org/drawingml/2006/table">
            <a:tbl>
              <a:tblPr firstRow="1" bandRow="1">
                <a:tableStyleId>{5C22544A-7EE6-4342-B048-85BDC9FD1C3A}</a:tableStyleId>
              </a:tblPr>
              <a:tblGrid>
                <a:gridCol w="2280355"/>
                <a:gridCol w="3450053"/>
              </a:tblGrid>
              <a:tr h="482109">
                <a:tc>
                  <a:txBody>
                    <a:bodyPr/>
                    <a:lstStyle/>
                    <a:p>
                      <a:r>
                        <a:rPr lang="en-US" sz="2600" b="1" dirty="0" smtClean="0"/>
                        <a:t>Symbol</a:t>
                      </a:r>
                      <a:endParaRPr lang="en-US" sz="2600" b="1" dirty="0"/>
                    </a:p>
                  </a:txBody>
                  <a:tcPr/>
                </a:tc>
                <a:tc>
                  <a:txBody>
                    <a:bodyPr/>
                    <a:lstStyle/>
                    <a:p>
                      <a:r>
                        <a:rPr lang="en-US" sz="2600" b="1" dirty="0" smtClean="0"/>
                        <a:t>Meaning</a:t>
                      </a:r>
                      <a:endParaRPr lang="en-US" sz="2600" b="1" dirty="0"/>
                    </a:p>
                  </a:txBody>
                  <a:tcPr/>
                </a:tc>
              </a:tr>
              <a:tr h="482109">
                <a:tc>
                  <a:txBody>
                    <a:bodyPr/>
                    <a:lstStyle/>
                    <a:p>
                      <a:r>
                        <a:rPr lang="en-US" dirty="0" smtClean="0"/>
                        <a:t>Unicorn</a:t>
                      </a:r>
                      <a:endParaRPr lang="en-US" dirty="0"/>
                    </a:p>
                  </a:txBody>
                  <a:tcPr/>
                </a:tc>
                <a:tc>
                  <a:txBody>
                    <a:bodyPr/>
                    <a:lstStyle/>
                    <a:p>
                      <a:r>
                        <a:rPr lang="en-US" dirty="0" smtClean="0"/>
                        <a:t>Purifying water</a:t>
                      </a:r>
                      <a:endParaRPr lang="en-US" dirty="0"/>
                    </a:p>
                  </a:txBody>
                  <a:tcPr/>
                </a:tc>
              </a:tr>
              <a:tr h="482109">
                <a:tc>
                  <a:txBody>
                    <a:bodyPr/>
                    <a:lstStyle/>
                    <a:p>
                      <a:r>
                        <a:rPr lang="en-US" dirty="0" smtClean="0"/>
                        <a:t>Scroll</a:t>
                      </a:r>
                      <a:endParaRPr lang="en-US" dirty="0"/>
                    </a:p>
                  </a:txBody>
                  <a:tcPr/>
                </a:tc>
                <a:tc>
                  <a:txBody>
                    <a:bodyPr/>
                    <a:lstStyle/>
                    <a:p>
                      <a:r>
                        <a:rPr lang="en-US" dirty="0" smtClean="0"/>
                        <a:t>Knowledge</a:t>
                      </a:r>
                      <a:endParaRPr lang="en-US" dirty="0"/>
                    </a:p>
                  </a:txBody>
                  <a:tcPr/>
                </a:tc>
              </a:tr>
              <a:tr h="481932">
                <a:tc>
                  <a:txBody>
                    <a:bodyPr/>
                    <a:lstStyle/>
                    <a:p>
                      <a:r>
                        <a:rPr lang="en-US" dirty="0" smtClean="0"/>
                        <a:t>Mortar</a:t>
                      </a:r>
                      <a:r>
                        <a:rPr lang="en-US" baseline="0" dirty="0" smtClean="0"/>
                        <a:t> and pestle </a:t>
                      </a:r>
                      <a:endParaRPr lang="en-US" dirty="0"/>
                    </a:p>
                  </a:txBody>
                  <a:tcPr/>
                </a:tc>
                <a:tc>
                  <a:txBody>
                    <a:bodyPr/>
                    <a:lstStyle/>
                    <a:p>
                      <a:r>
                        <a:rPr lang="en-US" dirty="0" smtClean="0"/>
                        <a:t>Pharmacy profession</a:t>
                      </a:r>
                      <a:endParaRPr lang="en-US" dirty="0"/>
                    </a:p>
                  </a:txBody>
                  <a:tcPr/>
                </a:tc>
              </a:tr>
              <a:tr h="482109">
                <a:tc>
                  <a:txBody>
                    <a:bodyPr/>
                    <a:lstStyle/>
                    <a:p>
                      <a:r>
                        <a:rPr lang="en-US" dirty="0" smtClean="0"/>
                        <a:t>Star</a:t>
                      </a:r>
                      <a:endParaRPr lang="en-US" dirty="0"/>
                    </a:p>
                  </a:txBody>
                  <a:tcPr/>
                </a:tc>
                <a:tc>
                  <a:txBody>
                    <a:bodyPr/>
                    <a:lstStyle/>
                    <a:p>
                      <a:r>
                        <a:rPr lang="en-US" dirty="0" smtClean="0"/>
                        <a:t>Ambition, high ideals, success</a:t>
                      </a:r>
                      <a:endParaRPr lang="en-US" dirty="0"/>
                    </a:p>
                  </a:txBody>
                  <a:tcPr/>
                </a:tc>
              </a:tr>
            </a:tbl>
          </a:graphicData>
        </a:graphic>
      </p:graphicFrame>
    </p:spTree>
    <p:extLst>
      <p:ext uri="{BB962C8B-B14F-4D97-AF65-F5344CB8AC3E}">
        <p14:creationId xmlns:p14="http://schemas.microsoft.com/office/powerpoint/2010/main" val="2880760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Candles</a:t>
            </a:r>
            <a:endParaRPr lang="en-US" b="1" dirty="0"/>
          </a:p>
        </p:txBody>
      </p:sp>
      <p:sp>
        <p:nvSpPr>
          <p:cNvPr id="3" name="Text Placeholder 2"/>
          <p:cNvSpPr>
            <a:spLocks noGrp="1"/>
          </p:cNvSpPr>
          <p:nvPr>
            <p:ph idx="1"/>
          </p:nvPr>
        </p:nvSpPr>
        <p:spPr>
          <a:xfrm>
            <a:off x="1261872" y="3773774"/>
            <a:ext cx="2799765" cy="1658679"/>
          </a:xfrm>
        </p:spPr>
        <p:txBody>
          <a:bodyPr/>
          <a:lstStyle/>
          <a:p>
            <a:pPr marL="0" indent="0">
              <a:buNone/>
            </a:pPr>
            <a:r>
              <a:rPr lang="en-US" b="1" dirty="0" smtClean="0"/>
              <a:t>RED</a:t>
            </a:r>
            <a:r>
              <a:rPr lang="en-US" dirty="0" smtClean="0"/>
              <a:t> – Determination</a:t>
            </a:r>
          </a:p>
          <a:p>
            <a:pPr marL="0" indent="0">
              <a:buNone/>
            </a:pPr>
            <a:r>
              <a:rPr lang="en-US" b="1" dirty="0" smtClean="0"/>
              <a:t>WHITE </a:t>
            </a:r>
            <a:r>
              <a:rPr lang="en-US" dirty="0" smtClean="0"/>
              <a:t>– Purity</a:t>
            </a:r>
          </a:p>
          <a:p>
            <a:pPr marL="0" indent="0">
              <a:buNone/>
            </a:pPr>
            <a:r>
              <a:rPr lang="en-US" b="1" dirty="0" smtClean="0"/>
              <a:t>GREEN</a:t>
            </a:r>
            <a:r>
              <a:rPr lang="en-US" dirty="0" smtClean="0"/>
              <a:t> – Eternal life </a:t>
            </a:r>
            <a:endParaRPr lang="en-US" dirty="0"/>
          </a:p>
        </p:txBody>
      </p:sp>
      <p:sp>
        <p:nvSpPr>
          <p:cNvPr id="4" name="AutoShape 2" descr="Image result for red white and green cand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2" name="Picture 4" descr="http://cache3.asset-cache.net/xd/470092402.jpg?v=1&amp;c=IWSAsset&amp;k=2&amp;d=62CA815BFB1CE4808C3D09F00E332FC1D6D7111452E48A17144F28ACD2214272B29E2C8CCCC08BD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1250" y="2888614"/>
            <a:ext cx="6096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901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Jewelry</a:t>
            </a:r>
            <a:endParaRPr lang="en-US" b="1" dirty="0"/>
          </a:p>
        </p:txBody>
      </p:sp>
      <p:sp>
        <p:nvSpPr>
          <p:cNvPr id="3" name="Content Placeholder 2"/>
          <p:cNvSpPr>
            <a:spLocks noGrp="1"/>
          </p:cNvSpPr>
          <p:nvPr>
            <p:ph idx="1"/>
          </p:nvPr>
        </p:nvSpPr>
        <p:spPr/>
        <p:txBody>
          <a:bodyPr/>
          <a:lstStyle/>
          <a:p>
            <a:pPr marL="0" indent="0">
              <a:buNone/>
            </a:pPr>
            <a:r>
              <a:rPr lang="en-US" b="1" dirty="0" smtClean="0"/>
              <a:t>Prospective new member pin</a:t>
            </a:r>
            <a:r>
              <a:rPr lang="en-US" dirty="0" smtClean="0"/>
              <a:t>: </a:t>
            </a:r>
            <a:r>
              <a:rPr lang="en-US" dirty="0"/>
              <a:t>Proclaim to the world the PNM’s status as a member of Kappa Epsilon</a:t>
            </a:r>
          </a:p>
          <a:p>
            <a:pPr marL="0" indent="0">
              <a:buNone/>
            </a:pPr>
            <a:r>
              <a:rPr lang="en-US" b="1" dirty="0" smtClean="0"/>
              <a:t>Official badge</a:t>
            </a:r>
            <a:r>
              <a:rPr lang="en-US" dirty="0" smtClean="0"/>
              <a:t>: can be worn by all initiated members</a:t>
            </a:r>
          </a:p>
          <a:p>
            <a:pPr marL="0" indent="0">
              <a:buNone/>
            </a:pPr>
            <a:r>
              <a:rPr lang="en-US" b="1" dirty="0" smtClean="0"/>
              <a:t>Mortar and pestle pins</a:t>
            </a:r>
            <a:r>
              <a:rPr lang="en-US" dirty="0" smtClean="0"/>
              <a:t>: Can be worn by pre-pharmacy affiliate members </a:t>
            </a:r>
          </a:p>
          <a:p>
            <a:endParaRPr lang="en-US" dirty="0"/>
          </a:p>
          <a:p>
            <a:pPr marL="0" indent="0">
              <a:buNone/>
            </a:pPr>
            <a:r>
              <a:rPr lang="en-US" i="1" dirty="0" smtClean="0"/>
              <a:t>Other jewelry for special conditions: </a:t>
            </a:r>
            <a:r>
              <a:rPr lang="en-US" dirty="0" smtClean="0"/>
              <a:t>monogram lavaliere, associate member pin, advisor’s badge, staggered letter stickpin, officer dangles</a:t>
            </a:r>
            <a:endParaRPr lang="en-US" dirty="0"/>
          </a:p>
        </p:txBody>
      </p:sp>
    </p:spTree>
    <p:extLst>
      <p:ext uri="{BB962C8B-B14F-4D97-AF65-F5344CB8AC3E}">
        <p14:creationId xmlns:p14="http://schemas.microsoft.com/office/powerpoint/2010/main" val="4006378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Proper Wearing of Fraternity Insignia</a:t>
            </a:r>
            <a:endParaRPr lang="en-US" b="1" dirty="0"/>
          </a:p>
        </p:txBody>
      </p:sp>
      <p:sp>
        <p:nvSpPr>
          <p:cNvPr id="3" name="Content Placeholder 2"/>
          <p:cNvSpPr>
            <a:spLocks noGrp="1"/>
          </p:cNvSpPr>
          <p:nvPr>
            <p:ph idx="1"/>
          </p:nvPr>
        </p:nvSpPr>
        <p:spPr/>
        <p:txBody>
          <a:bodyPr>
            <a:normAutofit fontScale="92500" lnSpcReduction="10000"/>
          </a:bodyPr>
          <a:lstStyle/>
          <a:p>
            <a:pPr marL="0" indent="0">
              <a:lnSpc>
                <a:spcPct val="200000"/>
              </a:lnSpc>
              <a:buNone/>
            </a:pPr>
            <a:r>
              <a:rPr lang="en-US" b="1" dirty="0" smtClean="0"/>
              <a:t>Prospective New Member Pin &amp; the Badge </a:t>
            </a:r>
            <a:r>
              <a:rPr lang="en-US" dirty="0" smtClean="0"/>
              <a:t>- Wear the badge over the heart as a token of the esteem and love one bears for one’s sisters within the bond</a:t>
            </a:r>
          </a:p>
          <a:p>
            <a:pPr lvl="1">
              <a:lnSpc>
                <a:spcPct val="200000"/>
              </a:lnSpc>
            </a:pPr>
            <a:r>
              <a:rPr lang="en-US" dirty="0" smtClean="0"/>
              <a:t>The </a:t>
            </a:r>
            <a:r>
              <a:rPr lang="en-US" dirty="0"/>
              <a:t>proper way to wear the pin is on the blouse over the heart</a:t>
            </a:r>
          </a:p>
          <a:p>
            <a:pPr lvl="1">
              <a:lnSpc>
                <a:spcPct val="200000"/>
              </a:lnSpc>
            </a:pPr>
            <a:r>
              <a:rPr lang="en-US" dirty="0"/>
              <a:t>It is permissible to wear on a formal gown</a:t>
            </a:r>
          </a:p>
          <a:p>
            <a:pPr lvl="1">
              <a:lnSpc>
                <a:spcPct val="200000"/>
              </a:lnSpc>
            </a:pPr>
            <a:r>
              <a:rPr lang="en-US" dirty="0"/>
              <a:t>Social sorority pins take precedence and are worn over the heart, just slightly higher than the professional </a:t>
            </a:r>
            <a:r>
              <a:rPr lang="en-US" dirty="0" smtClean="0"/>
              <a:t>pin</a:t>
            </a:r>
          </a:p>
          <a:p>
            <a:pPr marL="0" indent="0">
              <a:lnSpc>
                <a:spcPct val="200000"/>
              </a:lnSpc>
              <a:buNone/>
            </a:pPr>
            <a:r>
              <a:rPr lang="en-US" b="1" dirty="0" smtClean="0"/>
              <a:t>Recognition pin </a:t>
            </a:r>
            <a:r>
              <a:rPr lang="en-US" dirty="0" smtClean="0"/>
              <a:t>– Worn in the most conspicuous place possible typically worn on the coat lapel when the badge is covered by an outer </a:t>
            </a:r>
            <a:r>
              <a:rPr lang="en-US" dirty="0" smtClean="0"/>
              <a:t>garment </a:t>
            </a:r>
            <a:endParaRPr lang="en-US" dirty="0" smtClean="0"/>
          </a:p>
          <a:p>
            <a:pPr marL="0" indent="0">
              <a:lnSpc>
                <a:spcPct val="200000"/>
              </a:lnSpc>
              <a:buNone/>
            </a:pPr>
            <a:endParaRPr lang="en-US" dirty="0"/>
          </a:p>
        </p:txBody>
      </p:sp>
    </p:spTree>
    <p:extLst>
      <p:ext uri="{BB962C8B-B14F-4D97-AF65-F5344CB8AC3E}">
        <p14:creationId xmlns:p14="http://schemas.microsoft.com/office/powerpoint/2010/main" val="2916449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Fraternity Policies</a:t>
            </a:r>
            <a:endParaRPr lang="en-US" b="1"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8937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Hazing Policy</a:t>
            </a:r>
            <a:endParaRPr lang="en-US" b="1" dirty="0"/>
          </a:p>
        </p:txBody>
      </p:sp>
      <p:sp>
        <p:nvSpPr>
          <p:cNvPr id="3" name="Content Placeholder 2"/>
          <p:cNvSpPr>
            <a:spLocks noGrp="1"/>
          </p:cNvSpPr>
          <p:nvPr>
            <p:ph idx="1"/>
          </p:nvPr>
        </p:nvSpPr>
        <p:spPr>
          <a:xfrm>
            <a:off x="1261872" y="2506663"/>
            <a:ext cx="8595360" cy="4351337"/>
          </a:xfrm>
        </p:spPr>
        <p:txBody>
          <a:bodyPr/>
          <a:lstStyle/>
          <a:p>
            <a:pPr marL="0" indent="0">
              <a:lnSpc>
                <a:spcPct val="200000"/>
              </a:lnSpc>
              <a:buNone/>
            </a:pPr>
            <a:r>
              <a:rPr lang="en-US" i="1" dirty="0" smtClean="0"/>
              <a:t>Definition</a:t>
            </a:r>
            <a:r>
              <a:rPr lang="en-US" dirty="0" smtClean="0"/>
              <a:t>: Any form of harassment, including but not limited to: physical exertion, ridicule, taunting, humiliation, criticism, or abuse, in which any member or members exert authority over another.  Hazing can either be intentional or unintentional, and is often considered by the chapter to be a “tradition” or “test” for a prospective member to prove one’s worth.</a:t>
            </a:r>
          </a:p>
          <a:p>
            <a:pPr marL="0" indent="0">
              <a:lnSpc>
                <a:spcPct val="200000"/>
              </a:lnSpc>
              <a:buNone/>
            </a:pPr>
            <a:r>
              <a:rPr lang="en-US" b="1" dirty="0" smtClean="0"/>
              <a:t>HAZING IN ANY FORM WILL NOT BE TOLERATED BY KAPPA EPSILON</a:t>
            </a:r>
            <a:endParaRPr lang="en-US" b="1" dirty="0"/>
          </a:p>
        </p:txBody>
      </p:sp>
    </p:spTree>
    <p:extLst>
      <p:ext uri="{BB962C8B-B14F-4D97-AF65-F5344CB8AC3E}">
        <p14:creationId xmlns:p14="http://schemas.microsoft.com/office/powerpoint/2010/main" val="1548189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Alcohol Policy </a:t>
            </a:r>
            <a:endParaRPr lang="en-US" b="1" dirty="0"/>
          </a:p>
        </p:txBody>
      </p:sp>
      <p:sp>
        <p:nvSpPr>
          <p:cNvPr id="3" name="Content Placeholder 2"/>
          <p:cNvSpPr>
            <a:spLocks noGrp="1"/>
          </p:cNvSpPr>
          <p:nvPr>
            <p:ph idx="1"/>
          </p:nvPr>
        </p:nvSpPr>
        <p:spPr>
          <a:xfrm>
            <a:off x="1261872" y="2573079"/>
            <a:ext cx="8595360" cy="3606048"/>
          </a:xfrm>
        </p:spPr>
        <p:txBody>
          <a:bodyPr>
            <a:normAutofit/>
          </a:bodyPr>
          <a:lstStyle/>
          <a:p>
            <a:pPr marL="0" indent="0">
              <a:lnSpc>
                <a:spcPct val="200000"/>
              </a:lnSpc>
              <a:buNone/>
            </a:pPr>
            <a:r>
              <a:rPr lang="en-US" dirty="0" smtClean="0"/>
              <a:t>Kappa Epsilon members strive to live by the highest professional and moral standards, and alcohol misuse or abuse interferes with the ideals set forth by this fraternity. </a:t>
            </a:r>
          </a:p>
          <a:p>
            <a:pPr marL="0" indent="0">
              <a:lnSpc>
                <a:spcPct val="200000"/>
              </a:lnSpc>
              <a:buNone/>
            </a:pPr>
            <a:r>
              <a:rPr lang="en-US" dirty="0" smtClean="0"/>
              <a:t>Fraternity (chapter) funds may not be used to provide alcohol for any chapter function, nor may chapter funds be used to assist in the purchase of alcohol for another organization’s party or a joint organizational party.  </a:t>
            </a:r>
            <a:endParaRPr lang="en-US" dirty="0"/>
          </a:p>
        </p:txBody>
      </p:sp>
    </p:spTree>
    <p:extLst>
      <p:ext uri="{BB962C8B-B14F-4D97-AF65-F5344CB8AC3E}">
        <p14:creationId xmlns:p14="http://schemas.microsoft.com/office/powerpoint/2010/main" val="947120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Sexual Harassment Policy</a:t>
            </a:r>
            <a:endParaRPr lang="en-US" b="1" dirty="0"/>
          </a:p>
        </p:txBody>
      </p:sp>
      <p:sp>
        <p:nvSpPr>
          <p:cNvPr id="3" name="Content Placeholder 2"/>
          <p:cNvSpPr>
            <a:spLocks noGrp="1"/>
          </p:cNvSpPr>
          <p:nvPr>
            <p:ph idx="1"/>
          </p:nvPr>
        </p:nvSpPr>
        <p:spPr>
          <a:xfrm>
            <a:off x="1261872" y="2390450"/>
            <a:ext cx="8595360" cy="4351337"/>
          </a:xfrm>
        </p:spPr>
        <p:txBody>
          <a:bodyPr/>
          <a:lstStyle/>
          <a:p>
            <a:pPr marL="0" indent="0">
              <a:lnSpc>
                <a:spcPct val="200000"/>
              </a:lnSpc>
              <a:buNone/>
            </a:pPr>
            <a:r>
              <a:rPr lang="en-US" dirty="0" smtClean="0"/>
              <a:t>Kappa Epsilon is committed to fostering the personal and professional growth of its members. In order to accomplish this, members must be provided an atmosphere free of any form of harassment, including sexual intimidation and exploitation.</a:t>
            </a:r>
          </a:p>
          <a:p>
            <a:pPr marL="0" indent="0">
              <a:lnSpc>
                <a:spcPct val="200000"/>
              </a:lnSpc>
              <a:buNone/>
            </a:pPr>
            <a:endParaRPr lang="en-US" dirty="0"/>
          </a:p>
          <a:p>
            <a:pPr marL="0" indent="0">
              <a:buNone/>
            </a:pPr>
            <a:r>
              <a:rPr lang="en-US" b="1" dirty="0" smtClean="0"/>
              <a:t>SEXUAL HARASSMENT IN ANY FORM IS PROHIBITED AND WILL NOT BE TOLERATED BY KAPPA EPSILON FRATERNITY.</a:t>
            </a:r>
            <a:endParaRPr lang="en-US" b="1" dirty="0"/>
          </a:p>
        </p:txBody>
      </p:sp>
    </p:spTree>
    <p:extLst>
      <p:ext uri="{BB962C8B-B14F-4D97-AF65-F5344CB8AC3E}">
        <p14:creationId xmlns:p14="http://schemas.microsoft.com/office/powerpoint/2010/main" val="1566130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 Joined Kappa Epsilon</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b="1" dirty="0" smtClean="0"/>
              <a:t>(Update with the story of the presenter about why YOU joined KE, what does the organization mean to you)</a:t>
            </a:r>
            <a:endParaRPr lang="en-US" b="1" dirty="0"/>
          </a:p>
        </p:txBody>
      </p:sp>
    </p:spTree>
    <p:extLst>
      <p:ext uri="{BB962C8B-B14F-4D97-AF65-F5344CB8AC3E}">
        <p14:creationId xmlns:p14="http://schemas.microsoft.com/office/powerpoint/2010/main" val="1990619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Social Media Policy </a:t>
            </a:r>
            <a:endParaRPr lang="en-US" b="1" dirty="0"/>
          </a:p>
        </p:txBody>
      </p:sp>
      <p:sp>
        <p:nvSpPr>
          <p:cNvPr id="3" name="Content Placeholder 2"/>
          <p:cNvSpPr>
            <a:spLocks noGrp="1"/>
          </p:cNvSpPr>
          <p:nvPr>
            <p:ph idx="1"/>
          </p:nvPr>
        </p:nvSpPr>
        <p:spPr>
          <a:xfrm>
            <a:off x="1261872" y="1828800"/>
            <a:ext cx="8595360" cy="5029200"/>
          </a:xfrm>
        </p:spPr>
        <p:txBody>
          <a:bodyPr>
            <a:noAutofit/>
          </a:bodyPr>
          <a:lstStyle/>
          <a:p>
            <a:r>
              <a:rPr lang="en-US" sz="2200" dirty="0" smtClean="0"/>
              <a:t>Best Practices </a:t>
            </a:r>
          </a:p>
          <a:p>
            <a:pPr lvl="1"/>
            <a:r>
              <a:rPr lang="en-US" sz="2200" dirty="0" smtClean="0"/>
              <a:t>Listen</a:t>
            </a:r>
          </a:p>
          <a:p>
            <a:pPr lvl="1"/>
            <a:r>
              <a:rPr lang="en-US" sz="2200" dirty="0" smtClean="0"/>
              <a:t>Talk</a:t>
            </a:r>
          </a:p>
          <a:p>
            <a:pPr lvl="1"/>
            <a:r>
              <a:rPr lang="en-US" sz="2200" dirty="0" smtClean="0"/>
              <a:t>Be accurate</a:t>
            </a:r>
          </a:p>
          <a:p>
            <a:pPr lvl="1"/>
            <a:r>
              <a:rPr lang="en-US" sz="2200" dirty="0" smtClean="0"/>
              <a:t>Be aware of your impact</a:t>
            </a:r>
          </a:p>
          <a:p>
            <a:pPr lvl="1"/>
            <a:r>
              <a:rPr lang="en-US" sz="2200" dirty="0" smtClean="0"/>
              <a:t>Be calm</a:t>
            </a:r>
          </a:p>
          <a:p>
            <a:pPr lvl="1"/>
            <a:r>
              <a:rPr lang="en-US" sz="2200" dirty="0" smtClean="0"/>
              <a:t>Be valued </a:t>
            </a:r>
          </a:p>
          <a:p>
            <a:r>
              <a:rPr lang="en-US" sz="2200" dirty="0" smtClean="0"/>
              <a:t>Safe Practices </a:t>
            </a:r>
          </a:p>
          <a:p>
            <a:pPr lvl="1"/>
            <a:r>
              <a:rPr lang="en-US" sz="2200" dirty="0" smtClean="0"/>
              <a:t>Be respectful</a:t>
            </a:r>
          </a:p>
          <a:p>
            <a:pPr lvl="1"/>
            <a:r>
              <a:rPr lang="en-US" sz="2200" dirty="0" smtClean="0"/>
              <a:t>Maintain confidentiality</a:t>
            </a:r>
          </a:p>
          <a:p>
            <a:pPr lvl="1"/>
            <a:r>
              <a:rPr lang="en-US" sz="2200" dirty="0" smtClean="0"/>
              <a:t>Be aware of liability</a:t>
            </a:r>
          </a:p>
          <a:p>
            <a:pPr lvl="1"/>
            <a:r>
              <a:rPr lang="en-US" sz="2200" dirty="0" smtClean="0"/>
              <a:t>Follow a code of ethics </a:t>
            </a:r>
            <a:endParaRPr lang="en-US" sz="2200" dirty="0"/>
          </a:p>
        </p:txBody>
      </p:sp>
      <p:sp>
        <p:nvSpPr>
          <p:cNvPr id="4" name="AutoShape 2" descr="Image result for social media images"/>
          <p:cNvSpPr>
            <a:spLocks noChangeAspect="1" noChangeArrowheads="1"/>
          </p:cNvSpPr>
          <p:nvPr/>
        </p:nvSpPr>
        <p:spPr bwMode="auto">
          <a:xfrm>
            <a:off x="6337005" y="784477"/>
            <a:ext cx="2267910" cy="22679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social media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Image result for social media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8192" y="2582988"/>
            <a:ext cx="4575447" cy="3520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393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National Projects</a:t>
            </a:r>
            <a:endParaRPr lang="en-US" b="1"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7183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5637" y="1745672"/>
            <a:ext cx="10640290" cy="3574473"/>
          </a:xfrm>
        </p:spPr>
        <p:txBody>
          <a:bodyPr>
            <a:normAutofit fontScale="90000"/>
          </a:bodyPr>
          <a:lstStyle/>
          <a:p>
            <a:pPr>
              <a:lnSpc>
                <a:spcPct val="200000"/>
              </a:lnSpc>
            </a:pPr>
            <a:r>
              <a:rPr lang="en-US" sz="3100" dirty="0" smtClean="0"/>
              <a:t>Kappa Epsilon Fraternity participates in two professional endeavors, uniformly amongst chapters. Collegiate and alumni chapters and colonies are encouraged to develop and participate in both programs during the year. </a:t>
            </a:r>
            <a:endParaRPr lang="en-US" dirty="0"/>
          </a:p>
        </p:txBody>
      </p:sp>
    </p:spTree>
    <p:extLst>
      <p:ext uri="{BB962C8B-B14F-4D97-AF65-F5344CB8AC3E}">
        <p14:creationId xmlns:p14="http://schemas.microsoft.com/office/powerpoint/2010/main" val="3026186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National Projects – Breast  &amp; </a:t>
            </a:r>
            <a:r>
              <a:rPr lang="en-US" b="1" dirty="0" smtClean="0"/>
              <a:t>Ovarian Cancer </a:t>
            </a:r>
            <a:r>
              <a:rPr lang="en-US" b="1" dirty="0" smtClean="0"/>
              <a:t>Awareness</a:t>
            </a:r>
            <a:endParaRPr lang="en-US" b="1" dirty="0"/>
          </a:p>
        </p:txBody>
      </p:sp>
      <p:sp>
        <p:nvSpPr>
          <p:cNvPr id="3" name="Content Placeholder 2"/>
          <p:cNvSpPr>
            <a:spLocks noGrp="1"/>
          </p:cNvSpPr>
          <p:nvPr>
            <p:ph idx="1"/>
          </p:nvPr>
        </p:nvSpPr>
        <p:spPr>
          <a:xfrm>
            <a:off x="1261872" y="2355274"/>
            <a:ext cx="8595360" cy="4211782"/>
          </a:xfrm>
        </p:spPr>
        <p:txBody>
          <a:bodyPr>
            <a:normAutofit/>
          </a:bodyPr>
          <a:lstStyle/>
          <a:p>
            <a:pPr marL="0" indent="0">
              <a:lnSpc>
                <a:spcPct val="100000"/>
              </a:lnSpc>
              <a:buNone/>
            </a:pPr>
            <a:r>
              <a:rPr lang="en-US" dirty="0" smtClean="0"/>
              <a:t>Chosen to honor the memory of Linda Rodgers</a:t>
            </a:r>
          </a:p>
          <a:p>
            <a:pPr lvl="1">
              <a:lnSpc>
                <a:spcPct val="100000"/>
              </a:lnSpc>
            </a:pPr>
            <a:r>
              <a:rPr lang="en-US" dirty="0" smtClean="0"/>
              <a:t>Ms. Rodgers developed breast cancer during her term as Grand Council President </a:t>
            </a:r>
          </a:p>
          <a:p>
            <a:pPr lvl="1">
              <a:lnSpc>
                <a:spcPct val="100000"/>
              </a:lnSpc>
            </a:pPr>
            <a:endParaRPr lang="en-US" dirty="0"/>
          </a:p>
          <a:p>
            <a:pPr marL="0" indent="0">
              <a:lnSpc>
                <a:spcPct val="100000"/>
              </a:lnSpc>
              <a:buNone/>
            </a:pPr>
            <a:r>
              <a:rPr lang="en-US" b="1" dirty="0" smtClean="0"/>
              <a:t>Learning objective</a:t>
            </a:r>
            <a:r>
              <a:rPr lang="en-US" dirty="0" smtClean="0"/>
              <a:t>: To increase breast and ovarian cancer awareness among chapter and colony members, including information about detection, prevention, treatment, and support</a:t>
            </a:r>
          </a:p>
          <a:p>
            <a:pPr marL="0" indent="0">
              <a:lnSpc>
                <a:spcPct val="100000"/>
              </a:lnSpc>
              <a:buNone/>
            </a:pPr>
            <a:endParaRPr lang="en-US" dirty="0" smtClean="0"/>
          </a:p>
          <a:p>
            <a:pPr marL="0" indent="0">
              <a:lnSpc>
                <a:spcPct val="100000"/>
              </a:lnSpc>
              <a:buNone/>
            </a:pPr>
            <a:r>
              <a:rPr lang="en-US" b="1" dirty="0" smtClean="0"/>
              <a:t>Outreach objective</a:t>
            </a:r>
            <a:r>
              <a:rPr lang="en-US" dirty="0" smtClean="0"/>
              <a:t>: To increase breast and ovarian cancer awareness within the local community through events such as seminars, Brighten Up Educational workshops, and Making Strides Against Breast Cancer walks. </a:t>
            </a:r>
            <a:endParaRPr lang="en-US" dirty="0"/>
          </a:p>
        </p:txBody>
      </p:sp>
    </p:spTree>
    <p:extLst>
      <p:ext uri="{BB962C8B-B14F-4D97-AF65-F5344CB8AC3E}">
        <p14:creationId xmlns:p14="http://schemas.microsoft.com/office/powerpoint/2010/main" val="3450555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Publications</a:t>
            </a:r>
            <a:endParaRPr lang="en-US" b="1"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7489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Publications</a:t>
            </a:r>
            <a:endParaRPr lang="en-US" b="1" dirty="0"/>
          </a:p>
        </p:txBody>
      </p:sp>
      <p:sp>
        <p:nvSpPr>
          <p:cNvPr id="3" name="Content Placeholder 2"/>
          <p:cNvSpPr>
            <a:spLocks noGrp="1"/>
          </p:cNvSpPr>
          <p:nvPr>
            <p:ph idx="1"/>
          </p:nvPr>
        </p:nvSpPr>
        <p:spPr>
          <a:xfrm>
            <a:off x="1261871" y="1828800"/>
            <a:ext cx="9498277" cy="4805916"/>
          </a:xfrm>
        </p:spPr>
        <p:txBody>
          <a:bodyPr>
            <a:normAutofit lnSpcReduction="10000"/>
          </a:bodyPr>
          <a:lstStyle/>
          <a:p>
            <a:pPr marL="0" indent="0">
              <a:buNone/>
            </a:pPr>
            <a:r>
              <a:rPr lang="en-US" b="1" dirty="0" smtClean="0"/>
              <a:t>The Kontakt</a:t>
            </a:r>
            <a:r>
              <a:rPr lang="en-US" dirty="0" smtClean="0"/>
              <a:t>: one time, </a:t>
            </a:r>
            <a:r>
              <a:rPr lang="en-US" dirty="0" smtClean="0"/>
              <a:t>official alumnae </a:t>
            </a:r>
            <a:r>
              <a:rPr lang="en-US" dirty="0" smtClean="0"/>
              <a:t>newsletter of Kappa Epsilon</a:t>
            </a:r>
          </a:p>
          <a:p>
            <a:pPr marL="0" indent="0">
              <a:buNone/>
            </a:pPr>
            <a:r>
              <a:rPr lang="en-US" b="1" dirty="0" smtClean="0"/>
              <a:t>The Officer, Advisors &amp; Alumni Mailing</a:t>
            </a:r>
            <a:r>
              <a:rPr lang="en-US" dirty="0" smtClean="0"/>
              <a:t>: monthly newsletter from the Executive Office emailed to collegiate chapter officers, advisors, and alumni chapters</a:t>
            </a:r>
          </a:p>
          <a:p>
            <a:pPr marL="0" indent="0">
              <a:buNone/>
            </a:pPr>
            <a:r>
              <a:rPr lang="en-US" b="1" dirty="0" smtClean="0"/>
              <a:t>National Education Manual</a:t>
            </a:r>
            <a:r>
              <a:rPr lang="en-US" dirty="0" smtClean="0"/>
              <a:t>: presents information to prospective members about Kappa Epsilon, its history, mission statement, purposes, types of memberships, governance, traditions, and national policies</a:t>
            </a:r>
          </a:p>
          <a:p>
            <a:pPr marL="0" indent="0">
              <a:buNone/>
            </a:pPr>
            <a:r>
              <a:rPr lang="en-US" b="1" dirty="0" smtClean="0"/>
              <a:t>Guide to KE</a:t>
            </a:r>
            <a:r>
              <a:rPr lang="en-US" dirty="0" smtClean="0"/>
              <a:t>: complete guide, including policies and procedures, for all associated with the fraternity</a:t>
            </a:r>
          </a:p>
          <a:p>
            <a:pPr marL="0" indent="0">
              <a:buNone/>
            </a:pPr>
            <a:r>
              <a:rPr lang="en-US" b="1" dirty="0" smtClean="0"/>
              <a:t>National Bylaws</a:t>
            </a:r>
            <a:r>
              <a:rPr lang="en-US" dirty="0" smtClean="0"/>
              <a:t>: primary governing rules for Kappa Epsilon collegiate chapters, alumni chapters, alumni-at-large, and Grand Council </a:t>
            </a:r>
          </a:p>
          <a:p>
            <a:pPr marL="0" indent="0">
              <a:buNone/>
            </a:pPr>
            <a:r>
              <a:rPr lang="en-US" b="1" dirty="0" smtClean="0"/>
              <a:t>Convention Programs</a:t>
            </a:r>
            <a:r>
              <a:rPr lang="en-US" dirty="0" smtClean="0"/>
              <a:t>: distributed to each convention attendee upon arrival at convention</a:t>
            </a:r>
          </a:p>
          <a:p>
            <a:pPr marL="0" indent="0">
              <a:buNone/>
            </a:pPr>
            <a:r>
              <a:rPr lang="en-US" b="1" dirty="0" smtClean="0"/>
              <a:t>Convention Proceedings</a:t>
            </a:r>
            <a:r>
              <a:rPr lang="en-US" dirty="0" smtClean="0"/>
              <a:t>: distributed to each convention attendee and chapter following convention</a:t>
            </a:r>
            <a:endParaRPr lang="en-US" dirty="0"/>
          </a:p>
        </p:txBody>
      </p:sp>
    </p:spTree>
    <p:extLst>
      <p:ext uri="{BB962C8B-B14F-4D97-AF65-F5344CB8AC3E}">
        <p14:creationId xmlns:p14="http://schemas.microsoft.com/office/powerpoint/2010/main" val="3573863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Bond</a:t>
            </a:r>
            <a:endParaRPr lang="en-US" b="1" dirty="0"/>
          </a:p>
        </p:txBody>
      </p:sp>
      <p:sp>
        <p:nvSpPr>
          <p:cNvPr id="3" name="Content Placeholder 2"/>
          <p:cNvSpPr>
            <a:spLocks noGrp="1"/>
          </p:cNvSpPr>
          <p:nvPr>
            <p:ph idx="1"/>
          </p:nvPr>
        </p:nvSpPr>
        <p:spPr/>
        <p:txBody>
          <a:bodyPr/>
          <a:lstStyle/>
          <a:p>
            <a:pPr marL="0" indent="0">
              <a:lnSpc>
                <a:spcPct val="200000"/>
              </a:lnSpc>
              <a:buNone/>
            </a:pPr>
            <a:r>
              <a:rPr lang="en-US" dirty="0" smtClean="0"/>
              <a:t>The official magazine of Kappa Epsilon. It is </a:t>
            </a:r>
            <a:r>
              <a:rPr lang="en-US" dirty="0" smtClean="0"/>
              <a:t>available to all dues paying </a:t>
            </a:r>
            <a:r>
              <a:rPr lang="en-US" dirty="0" smtClean="0"/>
              <a:t>collegiate and alumni members in good standing. This publication contains professional and fraternal articles, as well as updates from the Grand Council and collegiate chapters. </a:t>
            </a:r>
            <a:endParaRPr lang="en-US" dirty="0"/>
          </a:p>
        </p:txBody>
      </p:sp>
    </p:spTree>
    <p:extLst>
      <p:ext uri="{BB962C8B-B14F-4D97-AF65-F5344CB8AC3E}">
        <p14:creationId xmlns:p14="http://schemas.microsoft.com/office/powerpoint/2010/main" val="1389566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385" y="2506794"/>
            <a:ext cx="10738623" cy="1362680"/>
          </a:xfrm>
        </p:spPr>
        <p:txBody>
          <a:bodyPr/>
          <a:lstStyle/>
          <a:p>
            <a:r>
              <a:rPr lang="en-US" dirty="0" smtClean="0"/>
              <a:t>We are excited for you to join our chapter!</a:t>
            </a:r>
            <a:endParaRPr lang="en-US" dirty="0"/>
          </a:p>
        </p:txBody>
      </p:sp>
    </p:spTree>
    <p:extLst>
      <p:ext uri="{BB962C8B-B14F-4D97-AF65-F5344CB8AC3E}">
        <p14:creationId xmlns:p14="http://schemas.microsoft.com/office/powerpoint/2010/main" val="3804508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Membership for Life</a:t>
            </a:r>
            <a:endParaRPr lang="en-US" b="1" dirty="0"/>
          </a:p>
        </p:txBody>
      </p:sp>
      <p:sp>
        <p:nvSpPr>
          <p:cNvPr id="3" name="Content Placeholder 2"/>
          <p:cNvSpPr>
            <a:spLocks noGrp="1"/>
          </p:cNvSpPr>
          <p:nvPr>
            <p:ph idx="1"/>
          </p:nvPr>
        </p:nvSpPr>
        <p:spPr>
          <a:xfrm>
            <a:off x="1261872" y="2360428"/>
            <a:ext cx="8595360" cy="3819709"/>
          </a:xfrm>
        </p:spPr>
        <p:txBody>
          <a:bodyPr/>
          <a:lstStyle/>
          <a:p>
            <a:pPr marL="0" indent="0" algn="ctr">
              <a:buNone/>
            </a:pPr>
            <a:r>
              <a:rPr lang="en-US" dirty="0" smtClean="0"/>
              <a:t>Membership in Kappa Epsilon is for </a:t>
            </a:r>
            <a:r>
              <a:rPr lang="en-US" b="1" u="sng" dirty="0" smtClean="0"/>
              <a:t>LIFE</a:t>
            </a:r>
          </a:p>
          <a:p>
            <a:pPr marL="0" indent="0" algn="ctr">
              <a:buNone/>
            </a:pPr>
            <a:endParaRPr lang="en-US" dirty="0" smtClean="0"/>
          </a:p>
          <a:p>
            <a:pPr marL="0" indent="0">
              <a:lnSpc>
                <a:spcPct val="200000"/>
              </a:lnSpc>
              <a:buNone/>
            </a:pPr>
            <a:r>
              <a:rPr lang="en-US" dirty="0" smtClean="0"/>
              <a:t>Once initiated as a member, an individual may not be initiated as a collegiate or alumni member of any other professional pharmacy fraternity</a:t>
            </a:r>
          </a:p>
          <a:p>
            <a:pPr marL="0" indent="0">
              <a:lnSpc>
                <a:spcPct val="200000"/>
              </a:lnSpc>
              <a:buNone/>
            </a:pPr>
            <a:r>
              <a:rPr lang="en-US" dirty="0" smtClean="0"/>
              <a:t> Including but not limited to: Alpha Zeta Omega, Kappa Psi, Lambda Kappa Sigma, Phi Delta Chi, and Rho Pi Phi</a:t>
            </a:r>
          </a:p>
          <a:p>
            <a:endParaRPr lang="en-US" dirty="0"/>
          </a:p>
        </p:txBody>
      </p:sp>
    </p:spTree>
    <p:extLst>
      <p:ext uri="{BB962C8B-B14F-4D97-AF65-F5344CB8AC3E}">
        <p14:creationId xmlns:p14="http://schemas.microsoft.com/office/powerpoint/2010/main" val="3006050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26824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Mission Statement</a:t>
            </a:r>
            <a:endParaRPr lang="en-US" b="1" dirty="0"/>
          </a:p>
        </p:txBody>
      </p:sp>
      <p:sp>
        <p:nvSpPr>
          <p:cNvPr id="3" name="Content Placeholder 2"/>
          <p:cNvSpPr>
            <a:spLocks noGrp="1"/>
          </p:cNvSpPr>
          <p:nvPr>
            <p:ph idx="1"/>
          </p:nvPr>
        </p:nvSpPr>
        <p:spPr>
          <a:xfrm>
            <a:off x="1261872" y="2700671"/>
            <a:ext cx="8595360" cy="2700670"/>
          </a:xfrm>
        </p:spPr>
        <p:txBody>
          <a:bodyPr/>
          <a:lstStyle/>
          <a:p>
            <a:pPr marL="0" indent="0">
              <a:lnSpc>
                <a:spcPct val="200000"/>
              </a:lnSpc>
              <a:buNone/>
            </a:pPr>
            <a:r>
              <a:rPr lang="en-US" dirty="0" smtClean="0"/>
              <a:t>The mission of Kappa Epsilon is to empower its members to achieve personal and professional fulfillment by developing their confidence, self- esteem, interpersonal skills, and leadership vision while representing the interests of the membership to healthcare professionals and the community-at-large. </a:t>
            </a:r>
            <a:endParaRPr lang="en-US" dirty="0"/>
          </a:p>
        </p:txBody>
      </p:sp>
    </p:spTree>
    <p:extLst>
      <p:ext uri="{BB962C8B-B14F-4D97-AF65-F5344CB8AC3E}">
        <p14:creationId xmlns:p14="http://schemas.microsoft.com/office/powerpoint/2010/main" val="1895142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Purposes</a:t>
            </a:r>
            <a:endParaRPr lang="en-US" b="1" dirty="0"/>
          </a:p>
        </p:txBody>
      </p:sp>
      <p:sp>
        <p:nvSpPr>
          <p:cNvPr id="3" name="Content Placeholder 2"/>
          <p:cNvSpPr>
            <a:spLocks noGrp="1"/>
          </p:cNvSpPr>
          <p:nvPr>
            <p:ph idx="1"/>
          </p:nvPr>
        </p:nvSpPr>
        <p:spPr>
          <a:xfrm>
            <a:off x="1261872" y="2390450"/>
            <a:ext cx="10143459" cy="4351337"/>
          </a:xfrm>
        </p:spPr>
        <p:txBody>
          <a:bodyPr/>
          <a:lstStyle/>
          <a:p>
            <a:pPr marL="0" indent="0">
              <a:buNone/>
            </a:pPr>
            <a:r>
              <a:rPr lang="en-US" dirty="0" smtClean="0"/>
              <a:t>The founding purposes of Kappa Epsilon are:</a:t>
            </a:r>
          </a:p>
          <a:p>
            <a:pPr marL="0" indent="0">
              <a:buNone/>
            </a:pPr>
            <a:r>
              <a:rPr lang="en-US" dirty="0"/>
              <a:t>	</a:t>
            </a:r>
            <a:r>
              <a:rPr lang="en-US" dirty="0" smtClean="0"/>
              <a:t>(1) to unite women students in pharmacy</a:t>
            </a:r>
          </a:p>
          <a:p>
            <a:pPr marL="0" indent="0">
              <a:buNone/>
            </a:pPr>
            <a:r>
              <a:rPr lang="en-US" dirty="0"/>
              <a:t>	</a:t>
            </a:r>
            <a:r>
              <a:rPr lang="en-US" dirty="0" smtClean="0"/>
              <a:t>(2) to cooperate with the faculties of the colleges where chapters are established</a:t>
            </a:r>
          </a:p>
          <a:p>
            <a:pPr marL="0" indent="0">
              <a:buNone/>
            </a:pPr>
            <a:r>
              <a:rPr lang="en-US" dirty="0" smtClean="0"/>
              <a:t>	(3) to stimulate in its members a desire for high scholarship</a:t>
            </a:r>
          </a:p>
          <a:p>
            <a:pPr marL="0" indent="0">
              <a:buNone/>
            </a:pPr>
            <a:r>
              <a:rPr lang="en-US" dirty="0"/>
              <a:t>	</a:t>
            </a:r>
            <a:r>
              <a:rPr lang="en-US" dirty="0" smtClean="0"/>
              <a:t>(4) to foster a professional consciousness</a:t>
            </a:r>
          </a:p>
          <a:p>
            <a:pPr marL="0" indent="0">
              <a:buNone/>
            </a:pPr>
            <a:r>
              <a:rPr lang="en-US" dirty="0"/>
              <a:t>	</a:t>
            </a:r>
            <a:r>
              <a:rPr lang="en-US" dirty="0" smtClean="0"/>
              <a:t>(5) to provide a bond of lasting loyalty, interest, and friendship</a:t>
            </a:r>
            <a:endParaRPr lang="en-US" dirty="0"/>
          </a:p>
        </p:txBody>
      </p:sp>
    </p:spTree>
    <p:extLst>
      <p:ext uri="{BB962C8B-B14F-4D97-AF65-F5344CB8AC3E}">
        <p14:creationId xmlns:p14="http://schemas.microsoft.com/office/powerpoint/2010/main" val="3914343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Motto</a:t>
            </a:r>
            <a:r>
              <a:rPr lang="en-US" dirty="0" smtClean="0"/>
              <a:t>	</a:t>
            </a:r>
            <a:endParaRPr lang="en-US" dirty="0"/>
          </a:p>
        </p:txBody>
      </p:sp>
      <p:sp>
        <p:nvSpPr>
          <p:cNvPr id="3" name="Text Placeholder 2"/>
          <p:cNvSpPr>
            <a:spLocks noGrp="1"/>
          </p:cNvSpPr>
          <p:nvPr>
            <p:ph idx="1"/>
          </p:nvPr>
        </p:nvSpPr>
        <p:spPr>
          <a:xfrm>
            <a:off x="1261872" y="1828800"/>
            <a:ext cx="8595360" cy="4763386"/>
          </a:xfrm>
        </p:spPr>
        <p:txBody>
          <a:bodyPr/>
          <a:lstStyle/>
          <a:p>
            <a:pPr marL="0" indent="0" algn="ctr">
              <a:buNone/>
            </a:pPr>
            <a:r>
              <a:rPr lang="en-US" b="1" dirty="0" smtClean="0"/>
              <a:t>Cogito Ergo Sum</a:t>
            </a:r>
          </a:p>
          <a:p>
            <a:pPr marL="0" indent="0" algn="ctr">
              <a:buNone/>
            </a:pPr>
            <a:r>
              <a:rPr lang="en-US" i="1" dirty="0" smtClean="0"/>
              <a:t>“I think, therefore I am”</a:t>
            </a:r>
          </a:p>
          <a:p>
            <a:pPr marL="0" indent="0">
              <a:buNone/>
            </a:pPr>
            <a:r>
              <a:rPr lang="en-US" dirty="0" smtClean="0"/>
              <a:t>I think, therefore, I am, I am being, I am alive. This mind, this intellect, this thrilling power which abides within me gives me my place in the universe, distinguishes me from lower forms of animal evolution, links me with that perfect entity outside myself by which I measure my own imperfection, my doubt, my fear, my uncertainty, all the manifestations of my finite quality, unites me eternally with that which I call God. I think, therefore, I am. In this consideration of the frontier of the mind, we might extend the Cartesian definition to include a corollary. If I do not think, then in the evolution of what my life’s significance is, compared to what it might be, then I am not.</a:t>
            </a:r>
          </a:p>
          <a:p>
            <a:pPr marL="0" indent="0">
              <a:buNone/>
            </a:pPr>
            <a:r>
              <a:rPr lang="en-US" dirty="0"/>
              <a:t>	</a:t>
            </a:r>
            <a:r>
              <a:rPr lang="en-US" dirty="0" smtClean="0"/>
              <a:t>	Dr. Blanche H. Dow</a:t>
            </a:r>
          </a:p>
          <a:p>
            <a:pPr marL="0" indent="0">
              <a:buNone/>
            </a:pPr>
            <a:r>
              <a:rPr lang="en-US" dirty="0"/>
              <a:t>	</a:t>
            </a:r>
            <a:r>
              <a:rPr lang="en-US" dirty="0" smtClean="0"/>
              <a:t>	Colleges &amp; University, Summer 1964</a:t>
            </a:r>
          </a:p>
        </p:txBody>
      </p:sp>
    </p:spTree>
    <p:extLst>
      <p:ext uri="{BB962C8B-B14F-4D97-AF65-F5344CB8AC3E}">
        <p14:creationId xmlns:p14="http://schemas.microsoft.com/office/powerpoint/2010/main" val="3285349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Opening Ritual</a:t>
            </a:r>
            <a:r>
              <a:rPr lang="en-US" dirty="0" smtClean="0"/>
              <a:t>	</a:t>
            </a:r>
            <a:endParaRPr lang="en-US" dirty="0"/>
          </a:p>
        </p:txBody>
      </p:sp>
      <p:sp>
        <p:nvSpPr>
          <p:cNvPr id="3" name="Text Placeholder 2"/>
          <p:cNvSpPr>
            <a:spLocks noGrp="1"/>
          </p:cNvSpPr>
          <p:nvPr>
            <p:ph idx="1"/>
          </p:nvPr>
        </p:nvSpPr>
        <p:spPr>
          <a:xfrm>
            <a:off x="1261872" y="2509285"/>
            <a:ext cx="8595360" cy="2062715"/>
          </a:xfrm>
        </p:spPr>
        <p:txBody>
          <a:bodyPr/>
          <a:lstStyle/>
          <a:p>
            <a:pPr marL="0" indent="0">
              <a:lnSpc>
                <a:spcPct val="200000"/>
              </a:lnSpc>
              <a:buNone/>
            </a:pPr>
            <a:r>
              <a:rPr lang="en-US" dirty="0" smtClean="0"/>
              <a:t>May this light shine in the lives of all Kappa Epsilon members, both near and far, so as to reflect the true meaning, purpose, and ideal of our profession of pharmacy, and may the radiance of our lives be an inspiration to all mankind. </a:t>
            </a:r>
            <a:endParaRPr lang="en-US" dirty="0"/>
          </a:p>
        </p:txBody>
      </p:sp>
    </p:spTree>
    <p:extLst>
      <p:ext uri="{BB962C8B-B14F-4D97-AF65-F5344CB8AC3E}">
        <p14:creationId xmlns:p14="http://schemas.microsoft.com/office/powerpoint/2010/main" val="2750801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165868"/>
            <a:ext cx="9692640" cy="1325562"/>
          </a:xfrm>
        </p:spPr>
        <p:txBody>
          <a:bodyPr/>
          <a:lstStyle/>
          <a:p>
            <a:r>
              <a:rPr lang="en-US" b="1" dirty="0" smtClean="0"/>
              <a:t>Creed</a:t>
            </a:r>
            <a:endParaRPr lang="en-US" b="1" dirty="0"/>
          </a:p>
        </p:txBody>
      </p:sp>
      <p:sp>
        <p:nvSpPr>
          <p:cNvPr id="3" name="Text Placeholder 2"/>
          <p:cNvSpPr>
            <a:spLocks noGrp="1"/>
          </p:cNvSpPr>
          <p:nvPr>
            <p:ph idx="1"/>
          </p:nvPr>
        </p:nvSpPr>
        <p:spPr>
          <a:xfrm>
            <a:off x="1261872" y="1382233"/>
            <a:ext cx="8595360" cy="5029200"/>
          </a:xfrm>
        </p:spPr>
        <p:txBody>
          <a:bodyPr>
            <a:normAutofit fontScale="92500" lnSpcReduction="10000"/>
          </a:bodyPr>
          <a:lstStyle/>
          <a:p>
            <a:pPr marL="0" indent="0">
              <a:buNone/>
            </a:pPr>
            <a:r>
              <a:rPr lang="en-US" b="1" dirty="0" smtClean="0"/>
              <a:t>K</a:t>
            </a:r>
            <a:r>
              <a:rPr lang="en-US" dirty="0" smtClean="0"/>
              <a:t>nowledge</a:t>
            </a:r>
          </a:p>
          <a:p>
            <a:pPr marL="0" indent="0">
              <a:buNone/>
            </a:pPr>
            <a:r>
              <a:rPr lang="en-US" b="1" dirty="0" smtClean="0"/>
              <a:t>A</a:t>
            </a:r>
            <a:r>
              <a:rPr lang="en-US" dirty="0" smtClean="0"/>
              <a:t>pplied to </a:t>
            </a:r>
          </a:p>
          <a:p>
            <a:pPr marL="0" indent="0">
              <a:buNone/>
            </a:pPr>
            <a:r>
              <a:rPr lang="en-US" b="1" dirty="0" smtClean="0"/>
              <a:t>P</a:t>
            </a:r>
            <a:r>
              <a:rPr lang="en-US" dirty="0" smtClean="0"/>
              <a:t>rescriptions with</a:t>
            </a:r>
          </a:p>
          <a:p>
            <a:pPr marL="0" indent="0">
              <a:buNone/>
            </a:pPr>
            <a:r>
              <a:rPr lang="en-US" b="1" dirty="0" smtClean="0"/>
              <a:t>P</a:t>
            </a:r>
            <a:r>
              <a:rPr lang="en-US" dirty="0" smtClean="0"/>
              <a:t>recision while</a:t>
            </a:r>
          </a:p>
          <a:p>
            <a:pPr marL="0" indent="0">
              <a:buNone/>
            </a:pPr>
            <a:r>
              <a:rPr lang="en-US" b="1" dirty="0" smtClean="0"/>
              <a:t>A</a:t>
            </a:r>
            <a:r>
              <a:rPr lang="en-US" dirty="0" smtClean="0"/>
              <a:t>spiring to be</a:t>
            </a:r>
          </a:p>
          <a:p>
            <a:pPr marL="0" indent="0">
              <a:buNone/>
            </a:pPr>
            <a:r>
              <a:rPr lang="en-US" b="1" dirty="0" smtClean="0"/>
              <a:t>E</a:t>
            </a:r>
            <a:r>
              <a:rPr lang="en-US" dirty="0" smtClean="0"/>
              <a:t>fficient</a:t>
            </a:r>
          </a:p>
          <a:p>
            <a:pPr marL="0" indent="0">
              <a:buNone/>
            </a:pPr>
            <a:r>
              <a:rPr lang="en-US" b="1" dirty="0" smtClean="0"/>
              <a:t>P</a:t>
            </a:r>
            <a:r>
              <a:rPr lang="en-US" dirty="0" smtClean="0"/>
              <a:t>harmacists utilizing </a:t>
            </a:r>
          </a:p>
          <a:p>
            <a:pPr marL="0" indent="0">
              <a:buNone/>
            </a:pPr>
            <a:r>
              <a:rPr lang="en-US" b="1" dirty="0" smtClean="0"/>
              <a:t>S</a:t>
            </a:r>
            <a:r>
              <a:rPr lang="en-US" dirty="0" smtClean="0"/>
              <a:t>cience and </a:t>
            </a:r>
          </a:p>
          <a:p>
            <a:pPr marL="0" indent="0">
              <a:buNone/>
            </a:pPr>
            <a:r>
              <a:rPr lang="en-US" b="1" dirty="0" smtClean="0"/>
              <a:t>I</a:t>
            </a:r>
            <a:r>
              <a:rPr lang="en-US" dirty="0" smtClean="0"/>
              <a:t>ntelligent</a:t>
            </a:r>
          </a:p>
          <a:p>
            <a:pPr marL="0" indent="0">
              <a:buNone/>
            </a:pPr>
            <a:r>
              <a:rPr lang="en-US" b="1" dirty="0" smtClean="0"/>
              <a:t>L</a:t>
            </a:r>
            <a:r>
              <a:rPr lang="en-US" dirty="0" smtClean="0"/>
              <a:t>eadership in our</a:t>
            </a:r>
          </a:p>
          <a:p>
            <a:pPr marL="0" indent="0">
              <a:buNone/>
            </a:pPr>
            <a:r>
              <a:rPr lang="en-US" b="1" dirty="0" smtClean="0"/>
              <a:t>O</a:t>
            </a:r>
            <a:r>
              <a:rPr lang="en-US" dirty="0" smtClean="0"/>
              <a:t>bligations to the </a:t>
            </a:r>
          </a:p>
          <a:p>
            <a:pPr marL="0" indent="0">
              <a:buNone/>
            </a:pPr>
            <a:r>
              <a:rPr lang="en-US" b="1" dirty="0" smtClean="0"/>
              <a:t>N</a:t>
            </a:r>
            <a:r>
              <a:rPr lang="en-US" dirty="0" smtClean="0"/>
              <a:t>ation</a:t>
            </a:r>
          </a:p>
          <a:p>
            <a:endParaRPr lang="en-US" dirty="0"/>
          </a:p>
        </p:txBody>
      </p:sp>
    </p:spTree>
    <p:extLst>
      <p:ext uri="{BB962C8B-B14F-4D97-AF65-F5344CB8AC3E}">
        <p14:creationId xmlns:p14="http://schemas.microsoft.com/office/powerpoint/2010/main" val="1825615059"/>
      </p:ext>
    </p:extLst>
  </p:cSld>
  <p:clrMapOvr>
    <a:masterClrMapping/>
  </p:clrMapOvr>
</p:sld>
</file>

<file path=ppt/theme/theme1.xml><?xml version="1.0" encoding="utf-8"?>
<a:theme xmlns:a="http://schemas.openxmlformats.org/drawingml/2006/main" name="View">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View</Template>
  <TotalTime>540</TotalTime>
  <Words>2843</Words>
  <Application>Microsoft Office PowerPoint</Application>
  <PresentationFormat>Widescreen</PresentationFormat>
  <Paragraphs>199</Paragraphs>
  <Slides>27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Century Schoolbook</vt:lpstr>
      <vt:lpstr>Wingdings 2</vt:lpstr>
      <vt:lpstr>View</vt:lpstr>
      <vt:lpstr>Kappa Epsilon Professional Pharmacy Fraternity </vt:lpstr>
      <vt:lpstr>Why I Joined Kappa Epsilon</vt:lpstr>
      <vt:lpstr>Membership for Life</vt:lpstr>
      <vt:lpstr>Traditions</vt:lpstr>
      <vt:lpstr>Mission Statement</vt:lpstr>
      <vt:lpstr>Purposes</vt:lpstr>
      <vt:lpstr>Motto </vt:lpstr>
      <vt:lpstr>Opening Ritual </vt:lpstr>
      <vt:lpstr>Creed</vt:lpstr>
      <vt:lpstr>Closing Ritual</vt:lpstr>
      <vt:lpstr>Symbols</vt:lpstr>
      <vt:lpstr>Crest ( Coat of Arms )</vt:lpstr>
      <vt:lpstr>Candles</vt:lpstr>
      <vt:lpstr>Jewelry</vt:lpstr>
      <vt:lpstr>Proper Wearing of Fraternity Insignia</vt:lpstr>
      <vt:lpstr>Fraternity Policies</vt:lpstr>
      <vt:lpstr>Hazing Policy</vt:lpstr>
      <vt:lpstr>Alcohol Policy </vt:lpstr>
      <vt:lpstr>Sexual Harassment Policy</vt:lpstr>
      <vt:lpstr>Social Media Policy </vt:lpstr>
      <vt:lpstr>National Projects</vt:lpstr>
      <vt:lpstr>Kappa Epsilon Fraternity participates in two professional endeavors, uniformly amongst chapters. Collegiate and alumni chapters and colonies are encouraged to develop and participate in both programs during the year. </vt:lpstr>
      <vt:lpstr>National Projects – Breast  &amp; Ovarian Cancer Awareness</vt:lpstr>
      <vt:lpstr>Publications</vt:lpstr>
      <vt:lpstr>Publications</vt:lpstr>
      <vt:lpstr>The Bond</vt:lpstr>
      <vt:lpstr>We are excited for you to join our chapter!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Kappa Epsilon Professional Pharmacy Fraternity</dc:title>
  <dc:creator>Christine Kane</dc:creator>
  <cp:lastModifiedBy>Christine Kane</cp:lastModifiedBy>
  <cp:revision>37</cp:revision>
  <dcterms:created xsi:type="dcterms:W3CDTF">2016-04-26T18:05:36Z</dcterms:created>
  <dcterms:modified xsi:type="dcterms:W3CDTF">2016-09-01T02:01:44Z</dcterms:modified>
</cp:coreProperties>
</file>